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48"/>
  </p:notesMasterIdLst>
  <p:handoutMasterIdLst>
    <p:handoutMasterId r:id="rId49"/>
  </p:handoutMasterIdLst>
  <p:sldIdLst>
    <p:sldId id="256" r:id="rId2"/>
    <p:sldId id="389" r:id="rId3"/>
    <p:sldId id="390" r:id="rId4"/>
    <p:sldId id="391" r:id="rId5"/>
    <p:sldId id="294" r:id="rId6"/>
    <p:sldId id="384" r:id="rId7"/>
    <p:sldId id="342" r:id="rId8"/>
    <p:sldId id="343" r:id="rId9"/>
    <p:sldId id="344" r:id="rId10"/>
    <p:sldId id="378" r:id="rId11"/>
    <p:sldId id="392" r:id="rId12"/>
    <p:sldId id="356" r:id="rId13"/>
    <p:sldId id="402" r:id="rId14"/>
    <p:sldId id="351" r:id="rId15"/>
    <p:sldId id="349" r:id="rId16"/>
    <p:sldId id="350" r:id="rId17"/>
    <p:sldId id="393" r:id="rId18"/>
    <p:sldId id="385" r:id="rId19"/>
    <p:sldId id="353" r:id="rId20"/>
    <p:sldId id="357" r:id="rId21"/>
    <p:sldId id="394" r:id="rId22"/>
    <p:sldId id="368" r:id="rId23"/>
    <p:sldId id="359" r:id="rId24"/>
    <p:sldId id="369" r:id="rId25"/>
    <p:sldId id="364" r:id="rId26"/>
    <p:sldId id="395" r:id="rId27"/>
    <p:sldId id="354" r:id="rId28"/>
    <p:sldId id="360" r:id="rId29"/>
    <p:sldId id="370" r:id="rId30"/>
    <p:sldId id="399" r:id="rId31"/>
    <p:sldId id="400" r:id="rId32"/>
    <p:sldId id="403" r:id="rId33"/>
    <p:sldId id="320" r:id="rId34"/>
    <p:sldId id="311" r:id="rId35"/>
    <p:sldId id="388" r:id="rId36"/>
    <p:sldId id="405" r:id="rId37"/>
    <p:sldId id="284" r:id="rId38"/>
    <p:sldId id="397" r:id="rId39"/>
    <p:sldId id="379" r:id="rId40"/>
    <p:sldId id="317" r:id="rId41"/>
    <p:sldId id="406" r:id="rId42"/>
    <p:sldId id="374" r:id="rId43"/>
    <p:sldId id="318" r:id="rId44"/>
    <p:sldId id="398" r:id="rId45"/>
    <p:sldId id="404" r:id="rId46"/>
    <p:sldId id="401" r:id="rId47"/>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6" autoAdjust="0"/>
    <p:restoredTop sz="90530" autoAdjust="0"/>
  </p:normalViewPr>
  <p:slideViewPr>
    <p:cSldViewPr>
      <p:cViewPr varScale="1">
        <p:scale>
          <a:sx n="101" d="100"/>
          <a:sy n="101" d="100"/>
        </p:scale>
        <p:origin x="-1302"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29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89091" name="Rectangle 3"/>
          <p:cNvSpPr>
            <a:spLocks noGrp="1" noChangeArrowheads="1"/>
          </p:cNvSpPr>
          <p:nvPr>
            <p:ph type="dt" sz="quarter"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89092" name="Rectangle 4"/>
          <p:cNvSpPr>
            <a:spLocks noGrp="1" noChangeArrowheads="1"/>
          </p:cNvSpPr>
          <p:nvPr>
            <p:ph type="ftr" sz="quarter" idx="2"/>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89093" name="Rectangle 5"/>
          <p:cNvSpPr>
            <a:spLocks noGrp="1" noChangeArrowheads="1"/>
          </p:cNvSpPr>
          <p:nvPr>
            <p:ph type="sldNum" sz="quarter" idx="3"/>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1863" eaLnBrk="1" hangingPunct="1">
              <a:defRPr sz="1200">
                <a:latin typeface="Arial" charset="0"/>
              </a:defRPr>
            </a:lvl1pPr>
          </a:lstStyle>
          <a:p>
            <a:fld id="{99951097-9FB6-475A-A686-081D6655161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863" eaLnBrk="1" hangingPunct="1">
              <a:defRPr sz="1200">
                <a:latin typeface="Arial" charset="0"/>
              </a:defRPr>
            </a:lvl1pPr>
          </a:lstStyle>
          <a:p>
            <a:endParaRPr lang="en-US"/>
          </a:p>
        </p:txBody>
      </p:sp>
      <p:sp>
        <p:nvSpPr>
          <p:cNvPr id="10240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863" eaLnBrk="1" hangingPunct="1">
              <a:defRPr sz="1200">
                <a:latin typeface="Arial" charset="0"/>
              </a:defRPr>
            </a:lvl1pPr>
          </a:lstStyle>
          <a:p>
            <a:endParaRPr lang="en-US"/>
          </a:p>
        </p:txBody>
      </p:sp>
      <p:sp>
        <p:nvSpPr>
          <p:cNvPr id="50180" name="Rectangle 4"/>
          <p:cNvSpPr>
            <a:spLocks noRo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0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863" eaLnBrk="1" hangingPunct="1">
              <a:defRPr sz="1200">
                <a:latin typeface="Arial" charset="0"/>
              </a:defRPr>
            </a:lvl1pPr>
          </a:lstStyle>
          <a:p>
            <a:endParaRPr lang="en-US"/>
          </a:p>
        </p:txBody>
      </p:sp>
      <p:sp>
        <p:nvSpPr>
          <p:cNvPr id="10240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1863" eaLnBrk="1" hangingPunct="1">
              <a:defRPr sz="1200">
                <a:latin typeface="Arial" charset="0"/>
              </a:defRPr>
            </a:lvl1pPr>
          </a:lstStyle>
          <a:p>
            <a:fld id="{CBF2B4D8-CE5C-4A7F-9C6F-A46D1844E25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smtClean="0"/>
              <a:t>Note to Speakers</a:t>
            </a:r>
          </a:p>
          <a:p>
            <a:endParaRPr lang="en-US" smtClean="0"/>
          </a:p>
          <a:p>
            <a:r>
              <a:rPr lang="en-US" smtClean="0"/>
              <a:t>Some slides reference specific questions or the Appendix in the DPI publication </a:t>
            </a:r>
            <a:r>
              <a:rPr lang="en-US" i="1" smtClean="0"/>
              <a:t>The School’s Role in Preventing Child Abuse &amp; Neglect</a:t>
            </a:r>
            <a:r>
              <a:rPr lang="en-US" smtClean="0"/>
              <a:t>.  Reviewing this publication will assist in preparation of the delivery of this PowerPoint presentation to provide a local in-service to school district employees.  A link to this publication can be found on the URL on this slide.</a:t>
            </a:r>
          </a:p>
        </p:txBody>
      </p:sp>
      <p:sp>
        <p:nvSpPr>
          <p:cNvPr id="51204" name="Slide Number Placeholder 3"/>
          <p:cNvSpPr>
            <a:spLocks noGrp="1"/>
          </p:cNvSpPr>
          <p:nvPr>
            <p:ph type="sldNum" sz="quarter" idx="5"/>
          </p:nvPr>
        </p:nvSpPr>
        <p:spPr>
          <a:noFill/>
        </p:spPr>
        <p:txBody>
          <a:bodyPr/>
          <a:lstStyle/>
          <a:p>
            <a:fld id="{77B1B250-39EC-4DB5-970B-22DC97D47662}" type="slidenum">
              <a:rPr lang="en-US"/>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72F0576-D5C3-498D-9D7E-E66D9B649751}" type="slidenum">
              <a:rPr lang="en-US"/>
              <a:pPr/>
              <a:t>13</a:t>
            </a:fld>
            <a:endParaRPr lang="en-US"/>
          </a:p>
        </p:txBody>
      </p:sp>
      <p:sp>
        <p:nvSpPr>
          <p:cNvPr id="60419" name="Rectangle 2"/>
          <p:cNvSpPr>
            <a:spLocks noRo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r>
              <a:rPr lang="en-US" smtClean="0"/>
              <a:t>Speaker Notes</a:t>
            </a:r>
          </a:p>
          <a:p>
            <a:pPr eaLnBrk="1" hangingPunct="1"/>
            <a:endParaRPr lang="en-US" smtClean="0"/>
          </a:p>
          <a:p>
            <a:pPr eaLnBrk="1" hangingPunct="1"/>
            <a:r>
              <a:rPr lang="en-US" smtClean="0"/>
              <a:t>Wis. Stats. 48.02(1)(a), (14g) are the basis for this slide.</a:t>
            </a:r>
          </a:p>
          <a:p>
            <a:pPr eaLnBrk="1" hangingPunct="1"/>
            <a:endParaRPr lang="en-US" smtClean="0"/>
          </a:p>
          <a:p>
            <a:pPr eaLnBrk="1" hangingPunct="1"/>
            <a:r>
              <a:rPr lang="en-US" smtClean="0"/>
              <a:t>For more information, reference Q#1 and Appendix A in The School’s Role in Preventing Child Abuse and Neglect available at http://www.dpi.wi.gov/sspw/can.html.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r>
              <a:rPr lang="en-US" smtClean="0"/>
              <a:t>Speaker Notes</a:t>
            </a:r>
          </a:p>
          <a:p>
            <a:endParaRPr lang="en-US" smtClean="0"/>
          </a:p>
          <a:p>
            <a:r>
              <a:rPr lang="en-US" smtClean="0"/>
              <a:t>Bruises between the wrist and elbow may come from the child trying to ward off blows.  Bruises of different colors indicate that the injuries have been sustained over time and are in different stages of healing.</a:t>
            </a:r>
          </a:p>
          <a:p>
            <a:endParaRPr lang="en-US" smtClean="0"/>
          </a:p>
          <a:p>
            <a:r>
              <a:rPr lang="en-US" smtClean="0"/>
              <a:t>For more information, reference Appendix B in The School’s Role in Preventing Child Abuse and Neglect available at http://www.dpi.wi.gov/sspw/can.html. </a:t>
            </a:r>
          </a:p>
          <a:p>
            <a:endParaRPr lang="en-US" smtClean="0"/>
          </a:p>
        </p:txBody>
      </p:sp>
      <p:sp>
        <p:nvSpPr>
          <p:cNvPr id="61444" name="Slide Number Placeholder 3"/>
          <p:cNvSpPr>
            <a:spLocks noGrp="1"/>
          </p:cNvSpPr>
          <p:nvPr>
            <p:ph type="sldNum" sz="quarter" idx="5"/>
          </p:nvPr>
        </p:nvSpPr>
        <p:spPr>
          <a:noFill/>
        </p:spPr>
        <p:txBody>
          <a:bodyPr/>
          <a:lstStyle/>
          <a:p>
            <a:fld id="{5878F15B-67CF-4A40-A523-130D3E39A2E3}" type="slidenum">
              <a:rPr lang="en-US"/>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r>
              <a:rPr lang="en-US" smtClean="0"/>
              <a:t>Speaker Notes</a:t>
            </a:r>
          </a:p>
          <a:p>
            <a:endParaRPr lang="en-US" smtClean="0"/>
          </a:p>
          <a:p>
            <a:r>
              <a:rPr lang="en-US" smtClean="0"/>
              <a:t>This slide lists additional warning signs of physical abuse.</a:t>
            </a:r>
          </a:p>
          <a:p>
            <a:endParaRPr lang="en-US" smtClean="0"/>
          </a:p>
          <a:p>
            <a:r>
              <a:rPr lang="en-US" smtClean="0"/>
              <a:t>For more information, reference Appendix B in The School’s Role in Preventing Child Abuse and Neglect available at http://www.dpi.wi.gov/sspw/can.html. </a:t>
            </a:r>
          </a:p>
          <a:p>
            <a:endParaRPr lang="en-US" smtClean="0"/>
          </a:p>
        </p:txBody>
      </p:sp>
      <p:sp>
        <p:nvSpPr>
          <p:cNvPr id="62468" name="Slide Number Placeholder 3"/>
          <p:cNvSpPr>
            <a:spLocks noGrp="1"/>
          </p:cNvSpPr>
          <p:nvPr>
            <p:ph type="sldNum" sz="quarter" idx="5"/>
          </p:nvPr>
        </p:nvSpPr>
        <p:spPr>
          <a:noFill/>
        </p:spPr>
        <p:txBody>
          <a:bodyPr/>
          <a:lstStyle/>
          <a:p>
            <a:fld id="{29198DD0-06D5-4A95-B36D-7EEE78D5806D}" type="slidenum">
              <a:rPr lang="en-US"/>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This slide lists additional warning signs of physical abuse.</a:t>
            </a:r>
          </a:p>
          <a:p>
            <a:endParaRPr lang="en-US" sz="1600" smtClean="0"/>
          </a:p>
          <a:p>
            <a:r>
              <a:rPr lang="en-US" sz="1600" smtClean="0"/>
              <a:t>For more information, reference Appendix B in The School’s Role in Preventing Child Abuse and Neglect available at http://www.dpi.wi.gov/sspw/can.html. </a:t>
            </a:r>
          </a:p>
        </p:txBody>
      </p:sp>
      <p:sp>
        <p:nvSpPr>
          <p:cNvPr id="63492" name="Slide Number Placeholder 3"/>
          <p:cNvSpPr>
            <a:spLocks noGrp="1"/>
          </p:cNvSpPr>
          <p:nvPr>
            <p:ph type="sldNum" sz="quarter" idx="5"/>
          </p:nvPr>
        </p:nvSpPr>
        <p:spPr>
          <a:noFill/>
        </p:spPr>
        <p:txBody>
          <a:bodyPr/>
          <a:lstStyle/>
          <a:p>
            <a:fld id="{F96CB832-E418-43AA-8F9E-9A14D27B8F07}" type="slidenum">
              <a:rPr lang="en-US"/>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613B2633-A02A-4E5E-BB53-D8A00601DF0C}" type="slidenum">
              <a:rPr lang="en-US"/>
              <a:pPr/>
              <a:t>18</a:t>
            </a:fld>
            <a:endParaRPr lang="en-US"/>
          </a:p>
        </p:txBody>
      </p:sp>
      <p:sp>
        <p:nvSpPr>
          <p:cNvPr id="64515" name="Rectangle 2"/>
          <p:cNvSpPr>
            <a:spLocks noRo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smtClean="0"/>
              <a:t>Speaker Notes</a:t>
            </a:r>
          </a:p>
          <a:p>
            <a:pPr eaLnBrk="1" hangingPunct="1"/>
            <a:endParaRPr lang="en-US" smtClean="0"/>
          </a:p>
          <a:p>
            <a:pPr eaLnBrk="1" hangingPunct="1"/>
            <a:r>
              <a:rPr lang="en-US" smtClean="0"/>
              <a:t>Wis. Stats. 48.02(1)(gm), (5j) are the basis for this slide.</a:t>
            </a:r>
          </a:p>
          <a:p>
            <a:pPr eaLnBrk="1" hangingPunct="1"/>
            <a:endParaRPr lang="en-US" smtClean="0"/>
          </a:p>
          <a:p>
            <a:pPr eaLnBrk="1" hangingPunct="1"/>
            <a:r>
              <a:rPr lang="en-US" smtClean="0"/>
              <a:t>For more information, reference Q#1 and Appendix A in The School’s Role in Preventing Child Abuse and Neglect available at http://www.dpi.wi.gov/sspw/can.html.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A3FE0CD3-2668-42AB-A14A-EB6B328C2E83}" type="slidenum">
              <a:rPr lang="en-US"/>
              <a:pPr/>
              <a:t>19</a:t>
            </a:fld>
            <a:endParaRPr lang="en-US"/>
          </a:p>
        </p:txBody>
      </p:sp>
      <p:sp>
        <p:nvSpPr>
          <p:cNvPr id="65539" name="Rectangle 2"/>
          <p:cNvSpPr>
            <a:spLocks noRo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r>
              <a:rPr lang="en-US" sz="1600" smtClean="0"/>
              <a:t>Speaker Notes</a:t>
            </a:r>
          </a:p>
          <a:p>
            <a:pPr eaLnBrk="1" hangingPunct="1"/>
            <a:endParaRPr lang="en-US" sz="1600" smtClean="0"/>
          </a:p>
          <a:p>
            <a:pPr eaLnBrk="1" hangingPunct="1"/>
            <a:r>
              <a:rPr lang="en-US" sz="1600" smtClean="0"/>
              <a:t>Wis. Stat. 48.02(1)(gm), (5)(j) is the basis for this slide.</a:t>
            </a:r>
          </a:p>
          <a:p>
            <a:pPr eaLnBrk="1" hangingPunct="1"/>
            <a:endParaRPr lang="en-US" sz="1600" smtClean="0"/>
          </a:p>
          <a:p>
            <a:pPr eaLnBrk="1" hangingPunct="1"/>
            <a:r>
              <a:rPr lang="en-US" sz="1600" smtClean="0"/>
              <a:t>For more information, reference Q#1 and Appendix A in The School’s Role in Preventing Child Abuse and Neglect available at http://www.dpi.wi.gov/sspw/can.html. </a:t>
            </a:r>
          </a:p>
          <a:p>
            <a:pPr eaLnBrk="1" hangingPunct="1"/>
            <a:endParaRPr lang="en-US" sz="16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Signs of emotional damage in young children may be observed in their behavior or physical symptoms.  Examples are listed on this slide.</a:t>
            </a:r>
          </a:p>
          <a:p>
            <a:endParaRPr lang="en-US" sz="1600" smtClean="0"/>
          </a:p>
          <a:p>
            <a:r>
              <a:rPr lang="en-US" sz="1600" smtClean="0"/>
              <a:t>For more information, reference Appendix B in The School’s Role in Preventing Child Abuse and Neglect available at http://www.dpi.wi.gov/sspw/can.html. </a:t>
            </a:r>
          </a:p>
        </p:txBody>
      </p:sp>
      <p:sp>
        <p:nvSpPr>
          <p:cNvPr id="66564" name="Slide Number Placeholder 3"/>
          <p:cNvSpPr>
            <a:spLocks noGrp="1"/>
          </p:cNvSpPr>
          <p:nvPr>
            <p:ph type="sldNum" sz="quarter" idx="5"/>
          </p:nvPr>
        </p:nvSpPr>
        <p:spPr>
          <a:noFill/>
        </p:spPr>
        <p:txBody>
          <a:bodyPr/>
          <a:lstStyle/>
          <a:p>
            <a:fld id="{8ED7A601-0DE4-44DD-935C-B541240D7509}" type="slidenum">
              <a:rPr lang="en-US"/>
              <a:pPr/>
              <a:t>20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Signs of emotional damage may be observed in a child’s emotional reactions.  Examples are listed on this slide.</a:t>
            </a:r>
          </a:p>
          <a:p>
            <a:endParaRPr lang="en-US" sz="1600" smtClean="0"/>
          </a:p>
          <a:p>
            <a:r>
              <a:rPr lang="en-US" sz="1600" smtClean="0"/>
              <a:t>For more information, reference Appendix B in The School’s Role in Preventing Child Abuse and Neglect available at http://www.dpi.wi.gov/sspw/can.html. </a:t>
            </a:r>
          </a:p>
        </p:txBody>
      </p:sp>
      <p:sp>
        <p:nvSpPr>
          <p:cNvPr id="67588" name="Slide Number Placeholder 3"/>
          <p:cNvSpPr>
            <a:spLocks noGrp="1"/>
          </p:cNvSpPr>
          <p:nvPr>
            <p:ph type="sldNum" sz="quarter" idx="5"/>
          </p:nvPr>
        </p:nvSpPr>
        <p:spPr>
          <a:noFill/>
        </p:spPr>
        <p:txBody>
          <a:bodyPr/>
          <a:lstStyle/>
          <a:p>
            <a:fld id="{2100D4A9-65A1-4581-80A4-EA9EF25044D6}" type="slidenum">
              <a:rPr lang="en-US"/>
              <a:pPr/>
              <a:t>21</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Signs of emotional damage may be observed in a child’s learning.  Examples are listed on this slide.</a:t>
            </a:r>
          </a:p>
          <a:p>
            <a:endParaRPr lang="en-US" sz="1600" smtClean="0"/>
          </a:p>
          <a:p>
            <a:r>
              <a:rPr lang="en-US" sz="1600" smtClean="0"/>
              <a:t>For more information, reference Appendix B in The School’s Role in Preventing Child Abuse and Neglect available at http://www.dpi.wi.gov/sspw/can.html. </a:t>
            </a:r>
          </a:p>
          <a:p>
            <a:endParaRPr lang="en-US" sz="1600" smtClean="0"/>
          </a:p>
        </p:txBody>
      </p:sp>
      <p:sp>
        <p:nvSpPr>
          <p:cNvPr id="68612" name="Slide Number Placeholder 3"/>
          <p:cNvSpPr>
            <a:spLocks noGrp="1"/>
          </p:cNvSpPr>
          <p:nvPr>
            <p:ph type="sldNum" sz="quarter" idx="5"/>
          </p:nvPr>
        </p:nvSpPr>
        <p:spPr>
          <a:noFill/>
        </p:spPr>
        <p:txBody>
          <a:bodyPr/>
          <a:lstStyle/>
          <a:p>
            <a:fld id="{8A71B6F4-D994-42EF-B26C-C3E6E8000AA3}" type="slidenum">
              <a:rPr lang="en-US"/>
              <a:pPr/>
              <a:t>22</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Signs of emotional damage may be observed in a child’s physical symptoms.  Examples are listed on this slide.</a:t>
            </a:r>
          </a:p>
          <a:p>
            <a:endParaRPr lang="en-US" sz="1600" smtClean="0"/>
          </a:p>
          <a:p>
            <a:r>
              <a:rPr lang="en-US" sz="1600" smtClean="0"/>
              <a:t>For more information, reference Appendix B in The School’s Role in Preventing Child Abuse and Neglect available at http://www.dpi.wi.gov/sspw/can.html. </a:t>
            </a:r>
          </a:p>
          <a:p>
            <a:endParaRPr lang="en-US" sz="1600" smtClean="0"/>
          </a:p>
        </p:txBody>
      </p:sp>
      <p:sp>
        <p:nvSpPr>
          <p:cNvPr id="69636" name="Slide Number Placeholder 3"/>
          <p:cNvSpPr>
            <a:spLocks noGrp="1"/>
          </p:cNvSpPr>
          <p:nvPr>
            <p:ph type="sldNum" sz="quarter" idx="5"/>
          </p:nvPr>
        </p:nvSpPr>
        <p:spPr>
          <a:noFill/>
        </p:spPr>
        <p:txBody>
          <a:bodyPr/>
          <a:lstStyle/>
          <a:p>
            <a:fld id="{696C8EF4-4FEC-49A9-86E0-F8A95716FAA5}" type="slidenum">
              <a:rPr lang="en-US"/>
              <a:pPr/>
              <a:t>23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53CEDA19-E774-460E-9157-5B49D76434A8}" type="slidenum">
              <a:rPr lang="en-US"/>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Signs of emotional damage may be observed in an adolescent’s self-destructive or delinquent behavior.  Examples are listed in this slide.</a:t>
            </a:r>
          </a:p>
          <a:p>
            <a:endParaRPr lang="en-US" sz="1600" smtClean="0"/>
          </a:p>
          <a:p>
            <a:r>
              <a:rPr lang="en-US" sz="1600" smtClean="0"/>
              <a:t>For more information, reference Appendix B in The School’s Role in Preventing Child Abuse and Neglect available at http://www.dpi.wi.gov/sspw/can.html. </a:t>
            </a:r>
          </a:p>
          <a:p>
            <a:endParaRPr lang="en-US" sz="1600" smtClean="0"/>
          </a:p>
        </p:txBody>
      </p:sp>
      <p:sp>
        <p:nvSpPr>
          <p:cNvPr id="70660" name="Slide Number Placeholder 3"/>
          <p:cNvSpPr>
            <a:spLocks noGrp="1"/>
          </p:cNvSpPr>
          <p:nvPr>
            <p:ph type="sldNum" sz="quarter" idx="5"/>
          </p:nvPr>
        </p:nvSpPr>
        <p:spPr>
          <a:noFill/>
        </p:spPr>
        <p:txBody>
          <a:bodyPr/>
          <a:lstStyle/>
          <a:p>
            <a:fld id="{5E0142DD-ABFF-44BD-8375-6AB065BE11DD}" type="slidenum">
              <a:rPr lang="en-US"/>
              <a:pPr/>
              <a:t>24</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Here are some additional warning signs of possible emotional damage.</a:t>
            </a:r>
          </a:p>
          <a:p>
            <a:endParaRPr lang="en-US" sz="1600" smtClean="0"/>
          </a:p>
          <a:p>
            <a:r>
              <a:rPr lang="en-US" sz="1600" smtClean="0"/>
              <a:t>For more information, reference Appendix B in The School’s Role in Preventing Child Abuse and Neglect available at http://www.dpi.wi.gov/sspw/can.html. </a:t>
            </a:r>
          </a:p>
          <a:p>
            <a:endParaRPr lang="en-US" sz="1600" smtClean="0"/>
          </a:p>
        </p:txBody>
      </p:sp>
      <p:sp>
        <p:nvSpPr>
          <p:cNvPr id="71684" name="Slide Number Placeholder 3"/>
          <p:cNvSpPr>
            <a:spLocks noGrp="1"/>
          </p:cNvSpPr>
          <p:nvPr>
            <p:ph type="sldNum" sz="quarter" idx="5"/>
          </p:nvPr>
        </p:nvSpPr>
        <p:spPr>
          <a:noFill/>
        </p:spPr>
        <p:txBody>
          <a:bodyPr/>
          <a:lstStyle/>
          <a:p>
            <a:fld id="{66F946B3-2692-45A2-83DC-EC6DC45E9821}" type="slidenum">
              <a:rPr lang="en-US"/>
              <a:pPr/>
              <a:t>25</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9D11EC37-DBF8-45BA-B62B-39C62C4CB198}" type="slidenum">
              <a:rPr lang="en-US"/>
              <a:pPr/>
              <a:t>27</a:t>
            </a:fld>
            <a:endParaRPr lang="en-US"/>
          </a:p>
        </p:txBody>
      </p:sp>
      <p:sp>
        <p:nvSpPr>
          <p:cNvPr id="72707" name="Rectangle 2"/>
          <p:cNvSpPr>
            <a:spLocks noRo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r>
              <a:rPr lang="en-US" sz="1600" smtClean="0"/>
              <a:t>Speaker Notes</a:t>
            </a:r>
          </a:p>
          <a:p>
            <a:pPr eaLnBrk="1" hangingPunct="1"/>
            <a:endParaRPr lang="en-US" sz="1600" smtClean="0"/>
          </a:p>
          <a:p>
            <a:pPr eaLnBrk="1" hangingPunct="1"/>
            <a:r>
              <a:rPr lang="en-US" sz="1600" smtClean="0"/>
              <a:t>Wis. Stat. 48.02(1)(b-f) is the basis for this slide.</a:t>
            </a:r>
          </a:p>
          <a:p>
            <a:pPr eaLnBrk="1" hangingPunct="1"/>
            <a:endParaRPr lang="en-US" sz="1600" smtClean="0"/>
          </a:p>
          <a:p>
            <a:pPr eaLnBrk="1" hangingPunct="1"/>
            <a:r>
              <a:rPr lang="en-US" sz="1600" smtClean="0"/>
              <a:t>For more information, reference Q#1 and Appendix A in The School’s Role in Preventing Child Abuse and Neglect available at http://www.dpi.wi.gov/sspw/can.html. </a:t>
            </a:r>
          </a:p>
          <a:p>
            <a:pPr eaLnBrk="1" hangingPunct="1"/>
            <a:endParaRPr lang="en-US" sz="1600" smtClean="0"/>
          </a:p>
          <a:p>
            <a:pPr eaLnBrk="1" hangingPunct="1"/>
            <a:endParaRPr lang="en-US" sz="24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Warning signs of possible sexual abuse include these unusual behaviors.</a:t>
            </a:r>
          </a:p>
          <a:p>
            <a:endParaRPr lang="en-US" sz="1600" smtClean="0"/>
          </a:p>
          <a:p>
            <a:r>
              <a:rPr lang="en-US" sz="1600" smtClean="0"/>
              <a:t>For more information, reference Appendix B in The School’s Role in Preventing Child Abuse and Neglect available at http://www.dpi.wi.gov/sspw/can.html. </a:t>
            </a:r>
          </a:p>
          <a:p>
            <a:endParaRPr lang="en-US" sz="1600" smtClean="0"/>
          </a:p>
        </p:txBody>
      </p:sp>
      <p:sp>
        <p:nvSpPr>
          <p:cNvPr id="73732" name="Slide Number Placeholder 3"/>
          <p:cNvSpPr>
            <a:spLocks noGrp="1"/>
          </p:cNvSpPr>
          <p:nvPr>
            <p:ph type="sldNum" sz="quarter" idx="5"/>
          </p:nvPr>
        </p:nvSpPr>
        <p:spPr>
          <a:noFill/>
        </p:spPr>
        <p:txBody>
          <a:bodyPr/>
          <a:lstStyle/>
          <a:p>
            <a:fld id="{D72879F1-B9D4-484A-BA52-B90426D37CF9}" type="slidenum">
              <a:rPr lang="en-US"/>
              <a:pPr/>
              <a:t>28</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Warning signs of possible sexual abuse include these unusual behaviors.</a:t>
            </a:r>
          </a:p>
          <a:p>
            <a:endParaRPr lang="en-US" sz="1600" smtClean="0"/>
          </a:p>
          <a:p>
            <a:r>
              <a:rPr lang="en-US" sz="1600" smtClean="0"/>
              <a:t>For more information, reference Appendix B in The School’s Role in Preventing Child Abuse and Neglect available at http://www.dpi.wi.gov/sspw/can.html. </a:t>
            </a:r>
          </a:p>
          <a:p>
            <a:endParaRPr lang="en-US" sz="1600" smtClean="0"/>
          </a:p>
        </p:txBody>
      </p:sp>
      <p:sp>
        <p:nvSpPr>
          <p:cNvPr id="74756" name="Slide Number Placeholder 3"/>
          <p:cNvSpPr>
            <a:spLocks noGrp="1"/>
          </p:cNvSpPr>
          <p:nvPr>
            <p:ph type="sldNum" sz="quarter" idx="5"/>
          </p:nvPr>
        </p:nvSpPr>
        <p:spPr>
          <a:noFill/>
        </p:spPr>
        <p:txBody>
          <a:bodyPr/>
          <a:lstStyle/>
          <a:p>
            <a:fld id="{6CA56709-6468-4795-95B7-651C6DD36A33}" type="slidenum">
              <a:rPr lang="en-US"/>
              <a:pPr/>
              <a:t>29</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r>
              <a:rPr lang="en-US" smtClean="0"/>
              <a:t>Speaker Notes</a:t>
            </a:r>
          </a:p>
          <a:p>
            <a:endParaRPr lang="en-US" smtClean="0"/>
          </a:p>
          <a:p>
            <a:r>
              <a:rPr lang="en-US" smtClean="0"/>
              <a:t>Wis. Stat. 48.981(2) and Wisconsin Attorney General Opinion 72 Atty. Gen. 93 is the basis for this slide.</a:t>
            </a:r>
          </a:p>
          <a:p>
            <a:endParaRPr lang="en-US" smtClean="0"/>
          </a:p>
          <a:p>
            <a:r>
              <a:rPr lang="en-US" smtClean="0"/>
              <a:t>Reference the 2 resources in next slide for more information on this complex topic.</a:t>
            </a:r>
          </a:p>
        </p:txBody>
      </p:sp>
      <p:sp>
        <p:nvSpPr>
          <p:cNvPr id="75780" name="Slide Number Placeholder 3"/>
          <p:cNvSpPr>
            <a:spLocks noGrp="1"/>
          </p:cNvSpPr>
          <p:nvPr>
            <p:ph type="sldNum" sz="quarter" idx="5"/>
          </p:nvPr>
        </p:nvSpPr>
        <p:spPr>
          <a:noFill/>
        </p:spPr>
        <p:txBody>
          <a:bodyPr/>
          <a:lstStyle/>
          <a:p>
            <a:fld id="{D456281E-0873-487F-BBF6-C7E205FEAEFC}" type="slidenum">
              <a:rPr lang="en-US"/>
              <a:pPr/>
              <a:t>30</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p:spPr>
        <p:txBody>
          <a:bodyPr/>
          <a:lstStyle/>
          <a:p>
            <a:r>
              <a:rPr lang="en-US" smtClean="0"/>
              <a:t>Speaker Notes</a:t>
            </a:r>
          </a:p>
          <a:p>
            <a:endParaRPr lang="en-US" smtClean="0"/>
          </a:p>
          <a:p>
            <a:r>
              <a:rPr lang="en-US" smtClean="0"/>
              <a:t>Reference the 2 resources in this slide for more information on this complex topic.</a:t>
            </a:r>
          </a:p>
          <a:p>
            <a:endParaRPr lang="en-US" smtClean="0"/>
          </a:p>
        </p:txBody>
      </p:sp>
      <p:sp>
        <p:nvSpPr>
          <p:cNvPr id="76804" name="Slide Number Placeholder 3"/>
          <p:cNvSpPr>
            <a:spLocks noGrp="1"/>
          </p:cNvSpPr>
          <p:nvPr>
            <p:ph type="sldNum" sz="quarter" idx="5"/>
          </p:nvPr>
        </p:nvSpPr>
        <p:spPr>
          <a:noFill/>
        </p:spPr>
        <p:txBody>
          <a:bodyPr/>
          <a:lstStyle/>
          <a:p>
            <a:fld id="{846479E2-2E66-45E1-BCE4-B8787B5DCF46}" type="slidenum">
              <a:rPr lang="en-US"/>
              <a:pPr/>
              <a:t>31</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11253F13-932B-4A20-A803-FD5D8700B9CE}" type="slidenum">
              <a:rPr lang="en-US"/>
              <a:pPr/>
              <a:t>33</a:t>
            </a:fld>
            <a:endParaRPr lang="en-US"/>
          </a:p>
        </p:txBody>
      </p:sp>
      <p:sp>
        <p:nvSpPr>
          <p:cNvPr id="77827" name="Rectangle 2"/>
          <p:cNvSpPr>
            <a:spLocks noRo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r>
              <a:rPr lang="en-US" smtClean="0"/>
              <a:t>Speaker Notes</a:t>
            </a:r>
          </a:p>
          <a:p>
            <a:pPr eaLnBrk="1" hangingPunct="1"/>
            <a:endParaRPr lang="en-US" smtClean="0"/>
          </a:p>
          <a:p>
            <a:pPr eaLnBrk="1" hangingPunct="1"/>
            <a:r>
              <a:rPr lang="en-US" smtClean="0"/>
              <a:t>Failure of a caregiver to give prescribed medication to a child should not be reported, unless the failure to do so threatens the child’s life or health in a significant manner. For instance, if a parent chooses not to give a child stimulant medication for diagnosed attention deficit hyperactivity disorder, a report to Child Protective Services should not be made. However, if a parent chooses not to give a child insulin prescribed for diagnosed diabetes, the child’s life could be threatened and a report would be appropriate.</a:t>
            </a:r>
          </a:p>
          <a:p>
            <a:pPr eaLnBrk="1" hangingPunct="1"/>
            <a:r>
              <a:rPr lang="en-US" smtClean="0"/>
              <a:t>If a caregiver is contributing to a child’s truancy, the school should follow the provisions in Wisconsin statute 118.16, but should not make a report under Ch. 48.</a:t>
            </a:r>
          </a:p>
          <a:p>
            <a:pPr eaLnBrk="1" hangingPunct="1"/>
            <a:r>
              <a:rPr lang="en-US" smtClean="0"/>
              <a:t>Self-injury and threatened suicide are actions by the youth, not the parent or some other caregiver.  However, if a parent refuses to obtain treatment for self-injury or threatened suicide, then a referral to Child Protective Services may be in order.  See the slides on Emotional Damage.</a:t>
            </a:r>
          </a:p>
          <a:p>
            <a:pPr eaLnBrk="1" hangingPunct="1"/>
            <a:r>
              <a:rPr lang="en-US" smtClean="0"/>
              <a:t>Reference Questions #2-4 in The School’s Role in Preventing Child Abuse and Neglect available at http://www.dpi.wi.gov/sspw/can.html.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3AC493C9-C54D-492A-8B7F-5E622AA99034}" type="slidenum">
              <a:rPr lang="en-US"/>
              <a:pPr/>
              <a:t>34</a:t>
            </a:fld>
            <a:endParaRPr lang="en-US"/>
          </a:p>
        </p:txBody>
      </p:sp>
      <p:sp>
        <p:nvSpPr>
          <p:cNvPr id="78851" name="Rectangle 2"/>
          <p:cNvSpPr>
            <a:spLocks noRo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sz="1600" smtClean="0"/>
              <a:t>Speaker Notes</a:t>
            </a:r>
          </a:p>
          <a:p>
            <a:pPr eaLnBrk="1" hangingPunct="1"/>
            <a:endParaRPr lang="en-US" sz="1600" smtClean="0"/>
          </a:p>
          <a:p>
            <a:pPr eaLnBrk="1" hangingPunct="1"/>
            <a:r>
              <a:rPr lang="en-US" sz="1600" smtClean="0"/>
              <a:t>Wis. Stat. 48.981(2)(a), (3)(a)1. is the basis for this slide.</a:t>
            </a:r>
          </a:p>
          <a:p>
            <a:pPr eaLnBrk="1" hangingPunct="1"/>
            <a:endParaRPr lang="en-US" sz="1600" smtClean="0"/>
          </a:p>
          <a:p>
            <a:pPr eaLnBrk="1" hangingPunct="1"/>
            <a:r>
              <a:rPr lang="en-US" sz="1600" smtClean="0"/>
              <a:t>There is no requirement to report unless the educator has seen child in the course of professional duties.  This means the individual has had first-hand contact with the child as part of the individual’s job.</a:t>
            </a:r>
          </a:p>
          <a:p>
            <a:pPr eaLnBrk="1" hangingPunct="1"/>
            <a:endParaRPr lang="en-US" sz="1600" smtClean="0"/>
          </a:p>
          <a:p>
            <a:pPr eaLnBrk="1" hangingPunct="1"/>
            <a:r>
              <a:rPr lang="en-US" sz="1600" smtClean="0"/>
              <a:t>Reference Question#5 in The School’s Role in Preventing Child Abuse and Neglect available at http://www.dpi.wi.gov/sspw/can.html.</a:t>
            </a:r>
          </a:p>
          <a:p>
            <a:pPr eaLnBrk="1" hangingPunct="1"/>
            <a:endParaRPr lang="en-US" sz="1600" smtClean="0"/>
          </a:p>
          <a:p>
            <a:pPr eaLnBrk="1" hangingPunct="1"/>
            <a:endParaRPr lang="en-US" sz="16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01FBC28E-C094-4F3A-8F5F-78D66D154D1D}" type="slidenum">
              <a:rPr lang="en-US"/>
              <a:pPr/>
              <a:t>35</a:t>
            </a:fld>
            <a:endParaRPr lang="en-US"/>
          </a:p>
        </p:txBody>
      </p:sp>
      <p:sp>
        <p:nvSpPr>
          <p:cNvPr id="79875" name="Rectangle 2"/>
          <p:cNvSpPr>
            <a:spLocks noRo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r>
              <a:rPr lang="en-US" sz="1600" smtClean="0"/>
              <a:t>Speaker Notes</a:t>
            </a:r>
          </a:p>
          <a:p>
            <a:pPr eaLnBrk="1" hangingPunct="1"/>
            <a:endParaRPr lang="en-US" sz="1600" smtClean="0"/>
          </a:p>
          <a:p>
            <a:pPr eaLnBrk="1" hangingPunct="1"/>
            <a:r>
              <a:rPr lang="en-US" sz="1600" smtClean="0"/>
              <a:t>Wis. Stat. 48.981(3)(a)1. is the basis for this slide.</a:t>
            </a:r>
          </a:p>
          <a:p>
            <a:pPr eaLnBrk="1" hangingPunct="1"/>
            <a:endParaRPr lang="en-US" sz="1600" smtClean="0"/>
          </a:p>
          <a:p>
            <a:pPr eaLnBrk="1" hangingPunct="1"/>
            <a:r>
              <a:rPr lang="en-US" sz="1600" smtClean="0"/>
              <a:t>Reference Question #18 in The School’s Role in Preventing Child Abuse and Neglect available at http://www.dpi.wi.gov/sspw/can.html.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82BA62D-F995-4977-A10B-3B0992265CF4}" type="slidenum">
              <a:rPr lang="en-US"/>
              <a:pPr/>
              <a:t>5</a:t>
            </a:fld>
            <a:endParaRPr lang="en-US"/>
          </a:p>
        </p:txBody>
      </p:sp>
      <p:sp>
        <p:nvSpPr>
          <p:cNvPr id="53251" name="Rectangle 2"/>
          <p:cNvSpPr>
            <a:spLocks noRo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smtClean="0"/>
              <a:t>Speaker notes</a:t>
            </a:r>
          </a:p>
          <a:p>
            <a:pPr eaLnBrk="1" hangingPunct="1"/>
            <a:endParaRPr lang="en-US" smtClean="0"/>
          </a:p>
          <a:p>
            <a:pPr eaLnBrk="1" hangingPunct="1"/>
            <a:r>
              <a:rPr lang="en-US" smtClean="0"/>
              <a:t>1. Wis. Stat. 48.02(12g) is the source of this definition.</a:t>
            </a:r>
          </a:p>
          <a:p>
            <a:pPr eaLnBrk="1" hangingPunct="1"/>
            <a:endParaRPr lang="en-US" smtClean="0"/>
          </a:p>
          <a:p>
            <a:pPr eaLnBrk="1" hangingPunct="1"/>
            <a:r>
              <a:rPr lang="en-US" smtClean="0"/>
              <a:t>2. School principals and teachers are also required to report to county social services if they become aware that a student’s parent does not have sufficient means to provide food or clothing for the student to attend school [Wis. Stats. 118.17, 46.215, 46.23].  This report is </a:t>
            </a:r>
            <a:r>
              <a:rPr lang="en-US" b="1" smtClean="0"/>
              <a:t>not</a:t>
            </a:r>
            <a:r>
              <a:rPr lang="en-US" smtClean="0"/>
              <a:t> a report for suspected child neglect under Wis. Stat. 48.981(2).</a:t>
            </a:r>
          </a:p>
          <a:p>
            <a:pPr eaLnBrk="1" hangingPunct="1"/>
            <a:endParaRPr lang="en-US" smtClean="0"/>
          </a:p>
          <a:p>
            <a:pPr eaLnBrk="1" hangingPunct="1"/>
            <a:r>
              <a:rPr lang="en-US" smtClean="0"/>
              <a:t>For more information, reference Q#1 and Appendix A in The School’s Role in Preventing Child Abuse and Neglect available at http://www.dpi.wi.gov/sspw/can.html. </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8B13B83-519B-4629-B260-4AD807DC1C86}" type="slidenum">
              <a:rPr lang="en-US"/>
              <a:pPr/>
              <a:t>36</a:t>
            </a:fld>
            <a:endParaRPr lang="en-US"/>
          </a:p>
        </p:txBody>
      </p:sp>
      <p:sp>
        <p:nvSpPr>
          <p:cNvPr id="80899" name="Rectangle 2"/>
          <p:cNvSpPr>
            <a:spLocks noRo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r>
              <a:rPr lang="en-US" sz="1600" smtClean="0"/>
              <a:t>Speaker Notes</a:t>
            </a:r>
          </a:p>
          <a:p>
            <a:pPr eaLnBrk="1" hangingPunct="1"/>
            <a:endParaRPr lang="en-US" sz="1600" smtClean="0"/>
          </a:p>
          <a:p>
            <a:pPr eaLnBrk="1" hangingPunct="1"/>
            <a:r>
              <a:rPr lang="en-US" sz="1600" smtClean="0"/>
              <a:t>Wis. Stats. 48.981(2)(e), (4) is the basis for this slide.</a:t>
            </a:r>
          </a:p>
          <a:p>
            <a:pPr eaLnBrk="1" hangingPunct="1"/>
            <a:endParaRPr lang="en-US" sz="1600" smtClean="0"/>
          </a:p>
          <a:p>
            <a:pPr eaLnBrk="1" hangingPunct="1"/>
            <a:r>
              <a:rPr lang="en-US" sz="1600" smtClean="0"/>
              <a:t>Reference Question #20 in The School’s Role in Preventing Child Abuse and Neglect available at http://www.dpi.wi.gov/sspw/can.html.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731B6042-5458-44FA-96C7-9DD74F724C16}" type="slidenum">
              <a:rPr lang="en-US"/>
              <a:pPr/>
              <a:t>37</a:t>
            </a:fld>
            <a:endParaRPr lang="en-US"/>
          </a:p>
        </p:txBody>
      </p:sp>
      <p:sp>
        <p:nvSpPr>
          <p:cNvPr id="81923" name="Rectangle 2"/>
          <p:cNvSpPr>
            <a:spLocks noRo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r>
              <a:rPr lang="en-US" sz="1600" smtClean="0"/>
              <a:t>Speaker Notes</a:t>
            </a:r>
          </a:p>
          <a:p>
            <a:pPr eaLnBrk="1" hangingPunct="1"/>
            <a:endParaRPr lang="en-US" sz="1600" smtClean="0"/>
          </a:p>
          <a:p>
            <a:pPr eaLnBrk="1" hangingPunct="1"/>
            <a:r>
              <a:rPr lang="en-US" sz="1600" smtClean="0"/>
              <a:t>Wis. Stats. 48.981(6), (7) are the basis for this slide.</a:t>
            </a:r>
          </a:p>
          <a:p>
            <a:pPr eaLnBrk="1" hangingPunct="1"/>
            <a:endParaRPr lang="en-US" sz="1600" smtClean="0"/>
          </a:p>
          <a:p>
            <a:pPr eaLnBrk="1" hangingPunct="1"/>
            <a:r>
              <a:rPr lang="en-US" sz="1600" smtClean="0"/>
              <a:t>Reference Questions #20 and 21 in The School’s Role in Preventing Child Abuse and Neglect available at http://www.dpi.wi.gov/sspw/can.html.</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r>
              <a:rPr lang="en-US" smtClean="0"/>
              <a:t>Speaker Notes</a:t>
            </a:r>
          </a:p>
          <a:p>
            <a:endParaRPr lang="en-US" smtClean="0"/>
          </a:p>
          <a:p>
            <a:r>
              <a:rPr lang="en-US" smtClean="0"/>
              <a:t>Wis. Stats. 48.02(1)(a-gm), (12g) are the basis for this slide.</a:t>
            </a:r>
          </a:p>
          <a:p>
            <a:endParaRPr lang="en-US" smtClean="0"/>
          </a:p>
          <a:p>
            <a:r>
              <a:rPr lang="en-US" smtClean="0"/>
              <a:t>Reference Question#1 in The School’s Role in Preventing Child Abuse and Neglect available at http://www.dpi.wi.gov/sspw/can.html.</a:t>
            </a:r>
          </a:p>
        </p:txBody>
      </p:sp>
      <p:sp>
        <p:nvSpPr>
          <p:cNvPr id="82948" name="Slide Number Placeholder 3"/>
          <p:cNvSpPr>
            <a:spLocks noGrp="1"/>
          </p:cNvSpPr>
          <p:nvPr>
            <p:ph type="sldNum" sz="quarter" idx="5"/>
          </p:nvPr>
        </p:nvSpPr>
        <p:spPr>
          <a:noFill/>
        </p:spPr>
        <p:txBody>
          <a:bodyPr/>
          <a:lstStyle/>
          <a:p>
            <a:fld id="{361A408B-CABA-411C-A6C0-1F9ED9CDF6FD}" type="slidenum">
              <a:rPr lang="en-US"/>
              <a:pPr/>
              <a:t>38</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Wis. Stat. 48.981(3)(a)1. is the basis for this slide.</a:t>
            </a:r>
          </a:p>
          <a:p>
            <a:endParaRPr lang="en-US" sz="1600" smtClean="0"/>
          </a:p>
          <a:p>
            <a:r>
              <a:rPr lang="en-US" sz="1600" smtClean="0"/>
              <a:t>It is OK to consult with a colleague at school who has more expertise to help determine if a report is necessary.  In addition, it is OK to call county Child Protective Services or law enforcement and, without mentioning any names, explain the situation and ask whether a report should be made.</a:t>
            </a:r>
          </a:p>
          <a:p>
            <a:endParaRPr lang="en-US" sz="1600" smtClean="0"/>
          </a:p>
          <a:p>
            <a:r>
              <a:rPr lang="en-US" sz="1600" smtClean="0"/>
              <a:t>The law requires a report to be made immediately.  So, a mandated reporter should not wait to consult with someone else (e.g., if the person is not immediately available).</a:t>
            </a:r>
          </a:p>
          <a:p>
            <a:endParaRPr lang="en-US" sz="1600" smtClean="0"/>
          </a:p>
          <a:p>
            <a:r>
              <a:rPr lang="en-US" sz="1600" smtClean="0"/>
              <a:t>If there is any remaining doubt after consulting, a report should be made.</a:t>
            </a:r>
          </a:p>
          <a:p>
            <a:endParaRPr lang="en-US" sz="1600" smtClean="0"/>
          </a:p>
          <a:p>
            <a:r>
              <a:rPr lang="en-US" sz="1600" smtClean="0"/>
              <a:t>Reference Question #11 in The School’s Role in Preventing Child Abuse and Neglect available at http://www.dpi.wi.gov/sspw/can.html.</a:t>
            </a:r>
          </a:p>
        </p:txBody>
      </p:sp>
      <p:sp>
        <p:nvSpPr>
          <p:cNvPr id="83972" name="Slide Number Placeholder 3"/>
          <p:cNvSpPr>
            <a:spLocks noGrp="1"/>
          </p:cNvSpPr>
          <p:nvPr>
            <p:ph type="sldNum" sz="quarter" idx="5"/>
          </p:nvPr>
        </p:nvSpPr>
        <p:spPr>
          <a:noFill/>
        </p:spPr>
        <p:txBody>
          <a:bodyPr/>
          <a:lstStyle/>
          <a:p>
            <a:fld id="{5ECC09A8-6F85-4029-B7CA-0B72E9227052}" type="slidenum">
              <a:rPr lang="en-US"/>
              <a:pPr/>
              <a:t>39</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This is a list of what information to share when making a report for suspected child abuse or neglect.</a:t>
            </a:r>
          </a:p>
          <a:p>
            <a:endParaRPr lang="en-US" sz="1600" smtClean="0"/>
          </a:p>
          <a:p>
            <a:r>
              <a:rPr lang="en-US" sz="1600" smtClean="0"/>
              <a:t>Reference Question #18 in The School’s Role in Preventing Child Abuse and Neglect available at http://www.dpi.wi.gov/sspw/can.html.</a:t>
            </a:r>
          </a:p>
          <a:p>
            <a:endParaRPr lang="en-US" sz="2400" smtClean="0"/>
          </a:p>
          <a:p>
            <a:endParaRPr lang="en-US" sz="2400" smtClean="0"/>
          </a:p>
        </p:txBody>
      </p:sp>
      <p:sp>
        <p:nvSpPr>
          <p:cNvPr id="84996" name="Slide Number Placeholder 3"/>
          <p:cNvSpPr>
            <a:spLocks noGrp="1"/>
          </p:cNvSpPr>
          <p:nvPr>
            <p:ph type="sldNum" sz="quarter" idx="5"/>
          </p:nvPr>
        </p:nvSpPr>
        <p:spPr>
          <a:noFill/>
        </p:spPr>
        <p:txBody>
          <a:bodyPr/>
          <a:lstStyle/>
          <a:p>
            <a:fld id="{854094BF-C9C2-4B5A-9689-B6E5914CE7FA}" type="slidenum">
              <a:rPr lang="en-US"/>
              <a:pPr/>
              <a:t>40</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This is a list of what information to share when making a report for suspected child abuse or neglect.</a:t>
            </a:r>
          </a:p>
          <a:p>
            <a:endParaRPr lang="en-US" sz="1600" smtClean="0"/>
          </a:p>
          <a:p>
            <a:r>
              <a:rPr lang="en-US" sz="1600" smtClean="0"/>
              <a:t>Reference Question #18 in The School’s Role in Preventing Child Abuse and Neglect available at http://www.dpi.wi.gov/sspw/can.html.</a:t>
            </a:r>
          </a:p>
          <a:p>
            <a:endParaRPr lang="en-US" sz="2400" smtClean="0"/>
          </a:p>
          <a:p>
            <a:endParaRPr lang="en-US" sz="2400" smtClean="0"/>
          </a:p>
        </p:txBody>
      </p:sp>
      <p:sp>
        <p:nvSpPr>
          <p:cNvPr id="86020" name="Slide Number Placeholder 3"/>
          <p:cNvSpPr>
            <a:spLocks noGrp="1"/>
          </p:cNvSpPr>
          <p:nvPr>
            <p:ph type="sldNum" sz="quarter" idx="5"/>
          </p:nvPr>
        </p:nvSpPr>
        <p:spPr>
          <a:noFill/>
        </p:spPr>
        <p:txBody>
          <a:bodyPr/>
          <a:lstStyle/>
          <a:p>
            <a:fld id="{CDCA5199-5BFA-4100-BCD2-A89A30A206E2}" type="slidenum">
              <a:rPr lang="en-US"/>
              <a:pPr/>
              <a:t>41</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This is a list of what information to share when making a report for suspected child abuse or neglect.</a:t>
            </a:r>
          </a:p>
          <a:p>
            <a:endParaRPr lang="en-US" sz="1600" smtClean="0"/>
          </a:p>
          <a:p>
            <a:r>
              <a:rPr lang="en-US" sz="1600" smtClean="0"/>
              <a:t>Reference Question #18 in The School’s Role in Preventing Child Abuse and Neglect available at http://www.dpi.wi.gov/sspw/can.html.</a:t>
            </a:r>
          </a:p>
        </p:txBody>
      </p:sp>
      <p:sp>
        <p:nvSpPr>
          <p:cNvPr id="87044" name="Slide Number Placeholder 3"/>
          <p:cNvSpPr>
            <a:spLocks noGrp="1"/>
          </p:cNvSpPr>
          <p:nvPr>
            <p:ph type="sldNum" sz="quarter" idx="5"/>
          </p:nvPr>
        </p:nvSpPr>
        <p:spPr>
          <a:noFill/>
        </p:spPr>
        <p:txBody>
          <a:bodyPr/>
          <a:lstStyle/>
          <a:p>
            <a:fld id="{3E38A5B1-C95A-48A9-B3F7-D6CA98B79FB4}" type="slidenum">
              <a:rPr lang="en-US"/>
              <a:pPr/>
              <a:t>42</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180ADBDF-8103-4A19-BB4C-D29C04CDE8F0}" type="slidenum">
              <a:rPr lang="en-US"/>
              <a:pPr/>
              <a:t>43</a:t>
            </a:fld>
            <a:endParaRPr lang="en-US"/>
          </a:p>
        </p:txBody>
      </p:sp>
      <p:sp>
        <p:nvSpPr>
          <p:cNvPr id="88067" name="Rectangle 2"/>
          <p:cNvSpPr>
            <a:spLocks noRo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r>
              <a:rPr lang="en-US" sz="1600" smtClean="0"/>
              <a:t>Speaker Notes</a:t>
            </a:r>
          </a:p>
          <a:p>
            <a:pPr eaLnBrk="1" hangingPunct="1"/>
            <a:endParaRPr lang="en-US" sz="1600" smtClean="0"/>
          </a:p>
          <a:p>
            <a:pPr eaLnBrk="1" hangingPunct="1"/>
            <a:r>
              <a:rPr lang="en-US" sz="1600" smtClean="0"/>
              <a:t>It is OK to ask the intake worker what is likely to happen next.  For instance, will someone be coming to the school to interview the student?  If so, when?</a:t>
            </a:r>
          </a:p>
          <a:p>
            <a:pPr eaLnBrk="1" hangingPunct="1"/>
            <a:endParaRPr lang="en-US" sz="1600" smtClean="0"/>
          </a:p>
          <a:p>
            <a:pPr eaLnBrk="1" hangingPunct="1"/>
            <a:r>
              <a:rPr lang="en-US" sz="1600" smtClean="0"/>
              <a:t>Some school districts choose to document each report of suspected child abuse or neglect.  If not, an individual educator may wish to document this information for her/his personal records.</a:t>
            </a:r>
          </a:p>
          <a:p>
            <a:pPr eaLnBrk="1" hangingPunct="1"/>
            <a:endParaRPr lang="en-US" sz="1600" smtClean="0"/>
          </a:p>
          <a:p>
            <a:pPr eaLnBrk="1" hangingPunct="1"/>
            <a:r>
              <a:rPr lang="en-US" sz="1600" smtClean="0"/>
              <a:t>Reference Question #18 in The School’s Role in Preventing Child Abuse and Neglect available at http://www.dpi.wi.gov/sspw/can.html.</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These are 2 websites that may be able to answer additional questions you may have.</a:t>
            </a:r>
          </a:p>
        </p:txBody>
      </p:sp>
      <p:sp>
        <p:nvSpPr>
          <p:cNvPr id="89092" name="Slide Number Placeholder 3"/>
          <p:cNvSpPr>
            <a:spLocks noGrp="1"/>
          </p:cNvSpPr>
          <p:nvPr>
            <p:ph type="sldNum" sz="quarter" idx="5"/>
          </p:nvPr>
        </p:nvSpPr>
        <p:spPr>
          <a:noFill/>
        </p:spPr>
        <p:txBody>
          <a:bodyPr/>
          <a:lstStyle/>
          <a:p>
            <a:fld id="{3034BFEC-3638-4D58-B186-F1678F321146}" type="slidenum">
              <a:rPr lang="en-US"/>
              <a:pPr/>
              <a:t>44</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These are people you can talk to who may be able to answer additional questions you may have.</a:t>
            </a:r>
          </a:p>
        </p:txBody>
      </p:sp>
      <p:sp>
        <p:nvSpPr>
          <p:cNvPr id="90116" name="Slide Number Placeholder 3"/>
          <p:cNvSpPr>
            <a:spLocks noGrp="1"/>
          </p:cNvSpPr>
          <p:nvPr>
            <p:ph type="sldNum" sz="quarter" idx="5"/>
          </p:nvPr>
        </p:nvSpPr>
        <p:spPr>
          <a:noFill/>
        </p:spPr>
        <p:txBody>
          <a:bodyPr/>
          <a:lstStyle/>
          <a:p>
            <a:fld id="{D7F8D063-5B77-4440-87A1-7F636F1BC28C}" type="slidenum">
              <a:rPr lang="en-US"/>
              <a:pPr/>
              <a:t>45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r>
              <a:rPr lang="en-US" smtClean="0"/>
              <a:t>Speaker Notes</a:t>
            </a:r>
          </a:p>
          <a:p>
            <a:endParaRPr lang="en-US" smtClean="0"/>
          </a:p>
          <a:p>
            <a:r>
              <a:rPr lang="en-US" smtClean="0"/>
              <a:t>Wis. Stat. 48.981(1)(am) is the source of this definition.  Caregivers include all of the people listed in this slide.</a:t>
            </a:r>
          </a:p>
          <a:p>
            <a:endParaRPr lang="en-US" smtClean="0"/>
          </a:p>
          <a:p>
            <a:r>
              <a:rPr lang="en-US" smtClean="0"/>
              <a:t>For more information, reference Appendix A in The School’s Role in Preventing Child Abuse and Neglect available at http://www.dpi.wi.gov/sspw/can.html. </a:t>
            </a:r>
          </a:p>
          <a:p>
            <a:endParaRPr lang="en-US" smtClean="0"/>
          </a:p>
        </p:txBody>
      </p:sp>
      <p:sp>
        <p:nvSpPr>
          <p:cNvPr id="54276" name="Slide Number Placeholder 3"/>
          <p:cNvSpPr>
            <a:spLocks noGrp="1"/>
          </p:cNvSpPr>
          <p:nvPr>
            <p:ph type="sldNum" sz="quarter" idx="5"/>
          </p:nvPr>
        </p:nvSpPr>
        <p:spPr>
          <a:noFill/>
        </p:spPr>
        <p:txBody>
          <a:bodyPr/>
          <a:lstStyle/>
          <a:p>
            <a:fld id="{6EB8C7C1-7034-44F4-B18C-F6F40D784C81}" type="slidenum">
              <a:rPr lang="en-US"/>
              <a:pPr/>
              <a:t>6</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r>
              <a:rPr lang="en-US" sz="1600" smtClean="0"/>
              <a:t>Speaker Notes</a:t>
            </a:r>
          </a:p>
          <a:p>
            <a:endParaRPr lang="en-US" sz="1600" smtClean="0"/>
          </a:p>
          <a:p>
            <a:r>
              <a:rPr lang="en-US" sz="1600" smtClean="0"/>
              <a:t>This is a review of the learning objectives of the webcast.</a:t>
            </a:r>
          </a:p>
        </p:txBody>
      </p:sp>
      <p:sp>
        <p:nvSpPr>
          <p:cNvPr id="91140" name="Slide Number Placeholder 3"/>
          <p:cNvSpPr>
            <a:spLocks noGrp="1"/>
          </p:cNvSpPr>
          <p:nvPr>
            <p:ph type="sldNum" sz="quarter" idx="5"/>
          </p:nvPr>
        </p:nvSpPr>
        <p:spPr>
          <a:noFill/>
        </p:spPr>
        <p:txBody>
          <a:bodyPr/>
          <a:lstStyle/>
          <a:p>
            <a:fld id="{FC2A10AB-E60C-477F-9DC2-5B062B1BE973}" type="slidenum">
              <a:rPr lang="en-US"/>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470C503E-B90F-4BC1-B3D6-366F5F33F0B8}" type="slidenum">
              <a:rPr lang="en-US"/>
              <a:pPr/>
              <a:t>7</a:t>
            </a:fld>
            <a:endParaRPr lang="en-US"/>
          </a:p>
        </p:txBody>
      </p:sp>
      <p:sp>
        <p:nvSpPr>
          <p:cNvPr id="55299" name="Rectangle 2"/>
          <p:cNvSpPr>
            <a:spLocks noRo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Speaker Notes</a:t>
            </a:r>
          </a:p>
          <a:p>
            <a:pPr eaLnBrk="1" hangingPunct="1"/>
            <a:endParaRPr lang="en-US" smtClean="0"/>
          </a:p>
          <a:p>
            <a:pPr eaLnBrk="1" hangingPunct="1"/>
            <a:r>
              <a:rPr lang="en-US" smtClean="0"/>
              <a:t>Signs of neglect may be observed related to a child’s clothing, food or fatigue.  Examples are listed on this slide.</a:t>
            </a:r>
          </a:p>
          <a:p>
            <a:pPr eaLnBrk="1" hangingPunct="1"/>
            <a:endParaRPr lang="en-US" smtClean="0"/>
          </a:p>
          <a:p>
            <a:pPr eaLnBrk="1" hangingPunct="1"/>
            <a:r>
              <a:rPr lang="en-US" smtClean="0"/>
              <a:t>For more information, reference Appendix B in The School’s Role in Preventing Child Abuse and Neglect available at http://www.dpi.wi.gov/sspw/can.html.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p:spPr>
        <p:txBody>
          <a:bodyPr/>
          <a:lstStyle/>
          <a:p>
            <a:r>
              <a:rPr lang="en-US" smtClean="0"/>
              <a:t>Speaker Notes</a:t>
            </a:r>
          </a:p>
          <a:p>
            <a:endParaRPr lang="en-US" smtClean="0"/>
          </a:p>
          <a:p>
            <a:r>
              <a:rPr lang="en-US" smtClean="0"/>
              <a:t>Signs of neglect may be observed related to a child’s hygiene, physical symptoms or a lack of medical care.  Examples are listed on this slide.</a:t>
            </a:r>
          </a:p>
          <a:p>
            <a:endParaRPr lang="en-US" smtClean="0"/>
          </a:p>
          <a:p>
            <a:r>
              <a:rPr lang="en-US" smtClean="0"/>
              <a:t>For more information, reference Appendix B in The School’s Role in Preventing Child Abuse and Neglect available at http://www.dpi.wi.gov/sspw/can.html. </a:t>
            </a:r>
          </a:p>
          <a:p>
            <a:endParaRPr lang="en-US" smtClean="0"/>
          </a:p>
        </p:txBody>
      </p:sp>
      <p:sp>
        <p:nvSpPr>
          <p:cNvPr id="56324" name="Slide Number Placeholder 3"/>
          <p:cNvSpPr>
            <a:spLocks noGrp="1"/>
          </p:cNvSpPr>
          <p:nvPr>
            <p:ph type="sldNum" sz="quarter" idx="5"/>
          </p:nvPr>
        </p:nvSpPr>
        <p:spPr>
          <a:noFill/>
        </p:spPr>
        <p:txBody>
          <a:bodyPr/>
          <a:lstStyle/>
          <a:p>
            <a:fld id="{278AD4BA-4A71-44B7-87E1-0EE5D62FBF9C}" type="slidenum">
              <a:rPr lang="en-US"/>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r>
              <a:rPr lang="en-US" smtClean="0"/>
              <a:t>Speaker Notes</a:t>
            </a:r>
          </a:p>
          <a:p>
            <a:endParaRPr lang="en-US" smtClean="0"/>
          </a:p>
          <a:p>
            <a:r>
              <a:rPr lang="en-US" smtClean="0"/>
              <a:t>Signs of neglect may be observed related to a child’s social relationships and emotions.  Examples are listed on this slide.</a:t>
            </a:r>
          </a:p>
          <a:p>
            <a:endParaRPr lang="en-US" smtClean="0"/>
          </a:p>
          <a:p>
            <a:r>
              <a:rPr lang="en-US" smtClean="0"/>
              <a:t>For more information, reference Appendix B in The School’s Role in Preventing Child Abuse and Neglect available at http://www.dpi.wi.gov/sspw/can.html. </a:t>
            </a:r>
          </a:p>
          <a:p>
            <a:endParaRPr lang="en-US" smtClean="0"/>
          </a:p>
        </p:txBody>
      </p:sp>
      <p:sp>
        <p:nvSpPr>
          <p:cNvPr id="57348" name="Slide Number Placeholder 3"/>
          <p:cNvSpPr>
            <a:spLocks noGrp="1"/>
          </p:cNvSpPr>
          <p:nvPr>
            <p:ph type="sldNum" sz="quarter" idx="5"/>
          </p:nvPr>
        </p:nvSpPr>
        <p:spPr>
          <a:noFill/>
        </p:spPr>
        <p:txBody>
          <a:bodyPr/>
          <a:lstStyle/>
          <a:p>
            <a:fld id="{F74ADAF6-A74A-4C89-83D5-6B1B4436BC15}" type="slidenum">
              <a:rPr lang="en-US"/>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r>
              <a:rPr lang="en-US" smtClean="0"/>
              <a:t>Speaker Notes</a:t>
            </a:r>
          </a:p>
          <a:p>
            <a:endParaRPr lang="en-US" smtClean="0"/>
          </a:p>
          <a:p>
            <a:r>
              <a:rPr lang="en-US" smtClean="0"/>
              <a:t>For more information, reference Appendix B in The School’s Role in Preventing Child Abuse and Neglect available at http://www.dpi.wi.gov/sspw/can.html. </a:t>
            </a:r>
          </a:p>
        </p:txBody>
      </p:sp>
      <p:sp>
        <p:nvSpPr>
          <p:cNvPr id="58372" name="Slide Number Placeholder 3"/>
          <p:cNvSpPr>
            <a:spLocks noGrp="1"/>
          </p:cNvSpPr>
          <p:nvPr>
            <p:ph type="sldNum" sz="quarter" idx="5"/>
          </p:nvPr>
        </p:nvSpPr>
        <p:spPr>
          <a:noFill/>
        </p:spPr>
        <p:txBody>
          <a:bodyPr/>
          <a:lstStyle/>
          <a:p>
            <a:fld id="{3C4F9AEB-0C6B-4003-8427-2F0097585986}" type="slidenum">
              <a:rPr lang="en-US"/>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0CE59880-A6D0-45E1-8685-0D93338309AA}" type="slidenum">
              <a:rPr lang="en-US"/>
              <a:pPr/>
              <a:t>12</a:t>
            </a:fld>
            <a:endParaRPr lang="en-US"/>
          </a:p>
        </p:txBody>
      </p:sp>
      <p:sp>
        <p:nvSpPr>
          <p:cNvPr id="59395" name="Rectangle 2"/>
          <p:cNvSpPr>
            <a:spLocks noRo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r>
              <a:rPr lang="en-US" smtClean="0"/>
              <a:t>Speaker Notes</a:t>
            </a:r>
          </a:p>
          <a:p>
            <a:pPr eaLnBrk="1" hangingPunct="1"/>
            <a:endParaRPr lang="en-US" smtClean="0"/>
          </a:p>
          <a:p>
            <a:pPr eaLnBrk="1" hangingPunct="1"/>
            <a:r>
              <a:rPr lang="en-US" smtClean="0"/>
              <a:t>Wis. Stats. 48.02(1)(a), (14g) are the basis for this slide.</a:t>
            </a:r>
          </a:p>
          <a:p>
            <a:pPr eaLnBrk="1" hangingPunct="1"/>
            <a:endParaRPr lang="en-US" smtClean="0"/>
          </a:p>
          <a:p>
            <a:pPr eaLnBrk="1" hangingPunct="1"/>
            <a:r>
              <a:rPr lang="en-US" smtClean="0"/>
              <a:t>For more information, reference Q#1 and Appendix A in The School’s Role in Preventing Child Abuse and Neglect available at http://www.dpi.wi.gov/sspw/can.html.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194572"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9457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r>
              <a:rPr lang="en-US"/>
              <a:t>Wisconsin Department of Public Instruction, January 2012</a:t>
            </a: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DCAE8D63-970B-4FF8-8945-79CC882FDA6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6" name="Rectangle 13"/>
          <p:cNvSpPr>
            <a:spLocks noGrp="1" noChangeArrowheads="1"/>
          </p:cNvSpPr>
          <p:nvPr>
            <p:ph type="sldNum" sz="quarter" idx="12"/>
          </p:nvPr>
        </p:nvSpPr>
        <p:spPr>
          <a:ln/>
        </p:spPr>
        <p:txBody>
          <a:bodyPr/>
          <a:lstStyle>
            <a:lvl1pPr>
              <a:defRPr/>
            </a:lvl1pPr>
          </a:lstStyle>
          <a:p>
            <a:fld id="{99089ECC-C18A-44B0-8438-87946157EAF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6" name="Rectangle 13"/>
          <p:cNvSpPr>
            <a:spLocks noGrp="1" noChangeArrowheads="1"/>
          </p:cNvSpPr>
          <p:nvPr>
            <p:ph type="sldNum" sz="quarter" idx="12"/>
          </p:nvPr>
        </p:nvSpPr>
        <p:spPr>
          <a:ln/>
        </p:spPr>
        <p:txBody>
          <a:bodyPr/>
          <a:lstStyle>
            <a:lvl1pPr>
              <a:defRPr/>
            </a:lvl1pPr>
          </a:lstStyle>
          <a:p>
            <a:fld id="{BE9061CB-B04A-45DB-8C1B-86B188803B51}"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6" name="Rectangle 13"/>
          <p:cNvSpPr>
            <a:spLocks noGrp="1" noChangeArrowheads="1"/>
          </p:cNvSpPr>
          <p:nvPr>
            <p:ph type="sldNum" sz="quarter" idx="12"/>
          </p:nvPr>
        </p:nvSpPr>
        <p:spPr>
          <a:ln/>
        </p:spPr>
        <p:txBody>
          <a:bodyPr/>
          <a:lstStyle>
            <a:lvl1pPr>
              <a:defRPr/>
            </a:lvl1pPr>
          </a:lstStyle>
          <a:p>
            <a:fld id="{AAB7FD34-4B5E-4764-A045-7DAF7D7E844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endParaRPr lang="en-US"/>
          </a:p>
        </p:txBody>
      </p:sp>
      <p:sp>
        <p:nvSpPr>
          <p:cNvPr id="5"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6" name="Rectangle 13"/>
          <p:cNvSpPr>
            <a:spLocks noGrp="1" noChangeArrowheads="1"/>
          </p:cNvSpPr>
          <p:nvPr>
            <p:ph type="sldNum" sz="quarter" idx="12"/>
          </p:nvPr>
        </p:nvSpPr>
        <p:spPr>
          <a:ln/>
        </p:spPr>
        <p:txBody>
          <a:bodyPr/>
          <a:lstStyle>
            <a:lvl1pPr>
              <a:defRPr/>
            </a:lvl1pPr>
          </a:lstStyle>
          <a:p>
            <a:fld id="{AC7853C6-0D3C-4FF0-8386-2996AAFE96F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7" name="Rectangle 13"/>
          <p:cNvSpPr>
            <a:spLocks noGrp="1" noChangeArrowheads="1"/>
          </p:cNvSpPr>
          <p:nvPr>
            <p:ph type="sldNum" sz="quarter" idx="12"/>
          </p:nvPr>
        </p:nvSpPr>
        <p:spPr>
          <a:ln/>
        </p:spPr>
        <p:txBody>
          <a:bodyPr/>
          <a:lstStyle>
            <a:lvl1pPr>
              <a:defRPr/>
            </a:lvl1pPr>
          </a:lstStyle>
          <a:p>
            <a:fld id="{908FC559-7EC0-4C8A-8FE6-226130118F94}"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endParaRPr lang="en-US"/>
          </a:p>
        </p:txBody>
      </p:sp>
      <p:sp>
        <p:nvSpPr>
          <p:cNvPr id="8"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9" name="Rectangle 13"/>
          <p:cNvSpPr>
            <a:spLocks noGrp="1" noChangeArrowheads="1"/>
          </p:cNvSpPr>
          <p:nvPr>
            <p:ph type="sldNum" sz="quarter" idx="12"/>
          </p:nvPr>
        </p:nvSpPr>
        <p:spPr>
          <a:ln/>
        </p:spPr>
        <p:txBody>
          <a:bodyPr/>
          <a:lstStyle>
            <a:lvl1pPr>
              <a:defRPr/>
            </a:lvl1pPr>
          </a:lstStyle>
          <a:p>
            <a:fld id="{E1C91618-D4AF-44AB-8F12-38BEA4446D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endParaRPr lang="en-US"/>
          </a:p>
        </p:txBody>
      </p:sp>
      <p:sp>
        <p:nvSpPr>
          <p:cNvPr id="4"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5" name="Rectangle 13"/>
          <p:cNvSpPr>
            <a:spLocks noGrp="1" noChangeArrowheads="1"/>
          </p:cNvSpPr>
          <p:nvPr>
            <p:ph type="sldNum" sz="quarter" idx="12"/>
          </p:nvPr>
        </p:nvSpPr>
        <p:spPr>
          <a:ln/>
        </p:spPr>
        <p:txBody>
          <a:bodyPr/>
          <a:lstStyle>
            <a:lvl1pPr>
              <a:defRPr/>
            </a:lvl1pPr>
          </a:lstStyle>
          <a:p>
            <a:fld id="{DA0E6F05-06EB-4420-B960-EC06A57912A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endParaRPr lang="en-US"/>
          </a:p>
        </p:txBody>
      </p:sp>
      <p:sp>
        <p:nvSpPr>
          <p:cNvPr id="3"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4" name="Rectangle 13"/>
          <p:cNvSpPr>
            <a:spLocks noGrp="1" noChangeArrowheads="1"/>
          </p:cNvSpPr>
          <p:nvPr>
            <p:ph type="sldNum" sz="quarter" idx="12"/>
          </p:nvPr>
        </p:nvSpPr>
        <p:spPr>
          <a:ln/>
        </p:spPr>
        <p:txBody>
          <a:bodyPr/>
          <a:lstStyle>
            <a:lvl1pPr>
              <a:defRPr/>
            </a:lvl1pPr>
          </a:lstStyle>
          <a:p>
            <a:fld id="{39D5F8A3-6104-45F5-973B-121F7D785A8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7" name="Rectangle 13"/>
          <p:cNvSpPr>
            <a:spLocks noGrp="1" noChangeArrowheads="1"/>
          </p:cNvSpPr>
          <p:nvPr>
            <p:ph type="sldNum" sz="quarter" idx="12"/>
          </p:nvPr>
        </p:nvSpPr>
        <p:spPr>
          <a:ln/>
        </p:spPr>
        <p:txBody>
          <a:bodyPr/>
          <a:lstStyle>
            <a:lvl1pPr>
              <a:defRPr/>
            </a:lvl1pPr>
          </a:lstStyle>
          <a:p>
            <a:fld id="{F348A0BD-27D3-470C-A6C2-1D0AAED4FEA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endParaRPr lang="en-US"/>
          </a:p>
        </p:txBody>
      </p:sp>
      <p:sp>
        <p:nvSpPr>
          <p:cNvPr id="6" name="Rectangle 12"/>
          <p:cNvSpPr>
            <a:spLocks noGrp="1" noChangeArrowheads="1"/>
          </p:cNvSpPr>
          <p:nvPr>
            <p:ph type="ftr" sz="quarter" idx="11"/>
          </p:nvPr>
        </p:nvSpPr>
        <p:spPr>
          <a:ln/>
        </p:spPr>
        <p:txBody>
          <a:bodyPr/>
          <a:lstStyle>
            <a:lvl1pPr>
              <a:defRPr/>
            </a:lvl1pPr>
          </a:lstStyle>
          <a:p>
            <a:pPr>
              <a:defRPr/>
            </a:pPr>
            <a:r>
              <a:rPr lang="en-US"/>
              <a:t>Wisconsin Department of Public Instruction, January 2012</a:t>
            </a:r>
          </a:p>
        </p:txBody>
      </p:sp>
      <p:sp>
        <p:nvSpPr>
          <p:cNvPr id="7" name="Rectangle 13"/>
          <p:cNvSpPr>
            <a:spLocks noGrp="1" noChangeArrowheads="1"/>
          </p:cNvSpPr>
          <p:nvPr>
            <p:ph type="sldNum" sz="quarter" idx="12"/>
          </p:nvPr>
        </p:nvSpPr>
        <p:spPr>
          <a:ln/>
        </p:spPr>
        <p:txBody>
          <a:bodyPr/>
          <a:lstStyle>
            <a:lvl1pPr>
              <a:defRPr/>
            </a:lvl1pPr>
          </a:lstStyle>
          <a:p>
            <a:fld id="{2714A48B-08BA-40F8-B074-B4C2B6A450D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353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p>
        </p:txBody>
      </p:sp>
      <p:sp>
        <p:nvSpPr>
          <p:cNvPr id="19353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9354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a:p>
        </p:txBody>
      </p:sp>
      <p:sp>
        <p:nvSpPr>
          <p:cNvPr id="19354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9354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a:p>
        </p:txBody>
      </p:sp>
      <p:sp>
        <p:nvSpPr>
          <p:cNvPr id="19354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a:p>
        </p:txBody>
      </p:sp>
      <p:sp>
        <p:nvSpPr>
          <p:cNvPr id="19354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354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a:p>
        </p:txBody>
      </p:sp>
      <p:sp>
        <p:nvSpPr>
          <p:cNvPr id="19354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Tahoma" charset="0"/>
              </a:defRPr>
            </a:lvl1pPr>
          </a:lstStyle>
          <a:p>
            <a:pPr>
              <a:defRPr/>
            </a:pPr>
            <a:r>
              <a:rPr lang="en-US"/>
              <a:t>Wisconsin Department of Public Instruction, January 2012</a:t>
            </a:r>
          </a:p>
        </p:txBody>
      </p:sp>
      <p:sp>
        <p:nvSpPr>
          <p:cNvPr id="19354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D9A5C05D-AD76-4A05-8A08-620A3B57993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4068"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Lst>
  <p:hf hd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dpi.wi.gov/sspw/can.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dpi.wi.gov/sspw/can.html"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dpi.wi.gov/sspw/can.html"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hyperlink" Target="http://dcf.wi.gov/children/CPS/index.htm"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1524000"/>
            <a:ext cx="7772400" cy="1371600"/>
          </a:xfrm>
        </p:spPr>
        <p:txBody>
          <a:bodyPr/>
          <a:lstStyle/>
          <a:p>
            <a:pPr algn="ctr" eaLnBrk="1" hangingPunct="1"/>
            <a:r>
              <a:rPr lang="en-US" sz="4000" smtClean="0"/>
              <a:t>Mandatory Reporting of Child Abuse &amp; Neglect -</a:t>
            </a:r>
            <a:br>
              <a:rPr lang="en-US" sz="4000" smtClean="0"/>
            </a:br>
            <a:r>
              <a:rPr lang="en-US" sz="4000" smtClean="0"/>
              <a:t>Training for All School Employees</a:t>
            </a:r>
          </a:p>
        </p:txBody>
      </p:sp>
      <p:sp>
        <p:nvSpPr>
          <p:cNvPr id="3075" name="Rectangle 3"/>
          <p:cNvSpPr>
            <a:spLocks noGrp="1" noChangeArrowheads="1"/>
          </p:cNvSpPr>
          <p:nvPr>
            <p:ph type="subTitle" idx="1"/>
          </p:nvPr>
        </p:nvSpPr>
        <p:spPr>
          <a:xfrm>
            <a:off x="381000" y="3505200"/>
            <a:ext cx="7467600" cy="3124200"/>
          </a:xfrm>
        </p:spPr>
        <p:txBody>
          <a:bodyPr/>
          <a:lstStyle/>
          <a:p>
            <a:pPr eaLnBrk="1" hangingPunct="1"/>
            <a:endParaRPr lang="en-US" sz="2000" smtClean="0"/>
          </a:p>
          <a:p>
            <a:pPr eaLnBrk="1" hangingPunct="1"/>
            <a:r>
              <a:rPr lang="en-US" sz="2000" smtClean="0"/>
              <a:t>Nic Dibble, LSSW, CISW</a:t>
            </a:r>
          </a:p>
          <a:p>
            <a:pPr eaLnBrk="1" hangingPunct="1"/>
            <a:r>
              <a:rPr lang="en-US" sz="2000" smtClean="0"/>
              <a:t>Education Consultant, School Social Work Services</a:t>
            </a:r>
          </a:p>
          <a:p>
            <a:pPr eaLnBrk="1" hangingPunct="1"/>
            <a:r>
              <a:rPr lang="en-US" sz="2000" smtClean="0"/>
              <a:t>Student Services/Prevention &amp; Wellness Team</a:t>
            </a:r>
          </a:p>
          <a:p>
            <a:pPr eaLnBrk="1" hangingPunct="1"/>
            <a:r>
              <a:rPr lang="en-US" sz="2000" smtClean="0"/>
              <a:t>Department of Public Instruction</a:t>
            </a:r>
          </a:p>
          <a:p>
            <a:pPr eaLnBrk="1" hangingPunct="1"/>
            <a:r>
              <a:rPr lang="en-US" sz="2000" smtClean="0">
                <a:hlinkClick r:id="rId3"/>
              </a:rPr>
              <a:t>http://www.dpi.wi.gov/sspw/can.html</a:t>
            </a:r>
            <a:r>
              <a:rPr lang="en-US" sz="2000" smtClean="0"/>
              <a:t> </a:t>
            </a:r>
          </a:p>
          <a:p>
            <a:pPr eaLnBrk="1" hangingPunct="1"/>
            <a:r>
              <a:rPr lang="en-US" sz="2000" smtClean="0"/>
              <a:t>January 2012</a:t>
            </a:r>
          </a:p>
          <a:p>
            <a:pPr eaLnBrk="1" hangingPunct="1"/>
            <a:endParaRPr lang="en-US" sz="28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Warning Signs of Possible Neglect </a:t>
            </a:r>
            <a:r>
              <a:rPr lang="en-US" sz="3200" smtClean="0"/>
              <a:t>(continued)</a:t>
            </a:r>
          </a:p>
        </p:txBody>
      </p:sp>
      <p:sp>
        <p:nvSpPr>
          <p:cNvPr id="12291" name="Content Placeholder 2"/>
          <p:cNvSpPr>
            <a:spLocks noGrp="1"/>
          </p:cNvSpPr>
          <p:nvPr>
            <p:ph idx="1"/>
          </p:nvPr>
        </p:nvSpPr>
        <p:spPr>
          <a:xfrm>
            <a:off x="762000" y="2514600"/>
            <a:ext cx="7772400" cy="4114800"/>
          </a:xfrm>
        </p:spPr>
        <p:txBody>
          <a:bodyPr/>
          <a:lstStyle/>
          <a:p>
            <a:pPr>
              <a:buFont typeface="Wingdings" pitchFamily="2" charset="2"/>
              <a:buNone/>
            </a:pPr>
            <a:endParaRPr lang="en-US" smtClean="0"/>
          </a:p>
          <a:p>
            <a:pPr>
              <a:buFont typeface="Wingdings" pitchFamily="2" charset="2"/>
              <a:buNone/>
            </a:pPr>
            <a:r>
              <a:rPr lang="en-US" sz="3000" smtClean="0"/>
              <a:t>A child who is regularly or frequently cared for by another child who is too young or immature to be responsible for others could be neglected</a:t>
            </a:r>
          </a:p>
          <a:p>
            <a:pPr>
              <a:buFont typeface="Wingdings" pitchFamily="2" charset="2"/>
              <a:buNone/>
            </a:pPr>
            <a:endParaRPr lang="en-US" smtClean="0"/>
          </a:p>
        </p:txBody>
      </p:sp>
      <p:sp>
        <p:nvSpPr>
          <p:cNvPr id="1229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2293" name="Slide Number Placeholder 4"/>
          <p:cNvSpPr>
            <a:spLocks noGrp="1"/>
          </p:cNvSpPr>
          <p:nvPr>
            <p:ph type="sldNum" sz="quarter" idx="12"/>
          </p:nvPr>
        </p:nvSpPr>
        <p:spPr>
          <a:noFill/>
        </p:spPr>
        <p:txBody>
          <a:bodyPr/>
          <a:lstStyle/>
          <a:p>
            <a:fld id="{AA51F3F3-FBD2-4831-83B9-8315B3D8AD9F}"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4000" smtClean="0"/>
              <a:t>Using the Warning Signs of Neglect</a:t>
            </a:r>
          </a:p>
        </p:txBody>
      </p:sp>
      <p:sp>
        <p:nvSpPr>
          <p:cNvPr id="13315" name="Content Placeholder 2"/>
          <p:cNvSpPr>
            <a:spLocks noGrp="1"/>
          </p:cNvSpPr>
          <p:nvPr>
            <p:ph idx="1"/>
          </p:nvPr>
        </p:nvSpPr>
        <p:spPr>
          <a:xfrm>
            <a:off x="762000" y="2209800"/>
            <a:ext cx="7772400" cy="4114800"/>
          </a:xfrm>
        </p:spPr>
        <p:txBody>
          <a:bodyPr/>
          <a:lstStyle/>
          <a:p>
            <a:r>
              <a:rPr lang="en-US" smtClean="0"/>
              <a:t>You can use these warning signs &amp; the questions below to help determine if a report needs to be made</a:t>
            </a:r>
          </a:p>
          <a:p>
            <a:pPr lvl="1"/>
            <a:r>
              <a:rPr lang="en-US" smtClean="0"/>
              <a:t>How many warning signs do you see?</a:t>
            </a:r>
          </a:p>
          <a:p>
            <a:pPr lvl="1"/>
            <a:r>
              <a:rPr lang="en-US" smtClean="0"/>
              <a:t>Are the warning signs regular or frequent?</a:t>
            </a:r>
          </a:p>
          <a:p>
            <a:pPr lvl="1"/>
            <a:r>
              <a:rPr lang="en-US" smtClean="0"/>
              <a:t>Could the student’s physical health be seriously endangered?</a:t>
            </a:r>
          </a:p>
        </p:txBody>
      </p:sp>
      <p:sp>
        <p:nvSpPr>
          <p:cNvPr id="1331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3317" name="Slide Number Placeholder 4"/>
          <p:cNvSpPr>
            <a:spLocks noGrp="1"/>
          </p:cNvSpPr>
          <p:nvPr>
            <p:ph type="sldNum" sz="quarter" idx="12"/>
          </p:nvPr>
        </p:nvSpPr>
        <p:spPr>
          <a:noFill/>
        </p:spPr>
        <p:txBody>
          <a:bodyPr/>
          <a:lstStyle/>
          <a:p>
            <a:fld id="{CFA493AA-D179-4508-B1FD-647D2E2C72D1}"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What is Physical Abuse?</a:t>
            </a:r>
          </a:p>
        </p:txBody>
      </p:sp>
      <p:sp>
        <p:nvSpPr>
          <p:cNvPr id="12291" name="Rectangle 3"/>
          <p:cNvSpPr>
            <a:spLocks noGrp="1" noChangeArrowheads="1"/>
          </p:cNvSpPr>
          <p:nvPr>
            <p:ph type="body" idx="1"/>
          </p:nvPr>
        </p:nvSpPr>
        <p:spPr>
          <a:xfrm>
            <a:off x="609600" y="2133600"/>
            <a:ext cx="8077200" cy="4419600"/>
          </a:xfrm>
        </p:spPr>
        <p:txBody>
          <a:bodyPr/>
          <a:lstStyle/>
          <a:p>
            <a:pPr eaLnBrk="1" hangingPunct="1">
              <a:lnSpc>
                <a:spcPct val="90000"/>
              </a:lnSpc>
              <a:defRPr/>
            </a:pPr>
            <a:r>
              <a:rPr lang="en-US" sz="3000" dirty="0" smtClean="0"/>
              <a:t>Physical abuse is a physical injury inflicted on a child that is not an accident   	</a:t>
            </a:r>
          </a:p>
          <a:p>
            <a:pPr eaLnBrk="1" hangingPunct="1">
              <a:lnSpc>
                <a:spcPct val="90000"/>
              </a:lnSpc>
              <a:defRPr/>
            </a:pPr>
            <a:r>
              <a:rPr lang="en-US" sz="3000" dirty="0" smtClean="0"/>
              <a:t>Physical injury includes but is not limited to lacerations, fractured bones, burns, internal injuries, severe or frequent bruising, or great bodily harm 	</a:t>
            </a:r>
          </a:p>
          <a:p>
            <a:pPr marL="731520" eaLnBrk="1" hangingPunct="1">
              <a:lnSpc>
                <a:spcPct val="90000"/>
              </a:lnSpc>
              <a:buClr>
                <a:srgbClr val="C00000"/>
              </a:buClr>
              <a:defRPr/>
            </a:pPr>
            <a:r>
              <a:rPr lang="en-US" sz="2800" dirty="0" smtClean="0"/>
              <a:t>The injury must be severe enough to meet this definition of a physical injury in order to be considered physical abuse</a:t>
            </a:r>
          </a:p>
        </p:txBody>
      </p:sp>
      <p:sp>
        <p:nvSpPr>
          <p:cNvPr id="1434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4341" name="Slide Number Placeholder 4"/>
          <p:cNvSpPr>
            <a:spLocks noGrp="1"/>
          </p:cNvSpPr>
          <p:nvPr>
            <p:ph type="sldNum" sz="quarter" idx="12"/>
          </p:nvPr>
        </p:nvSpPr>
        <p:spPr>
          <a:noFill/>
        </p:spPr>
        <p:txBody>
          <a:bodyPr/>
          <a:lstStyle/>
          <a:p>
            <a:fld id="{FDA74D98-3624-4CD9-AC7C-9EECEA7166B2}"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t>What is Physical Abuse?</a:t>
            </a:r>
          </a:p>
        </p:txBody>
      </p:sp>
      <p:sp>
        <p:nvSpPr>
          <p:cNvPr id="15363" name="Rectangle 3"/>
          <p:cNvSpPr>
            <a:spLocks noGrp="1" noChangeArrowheads="1"/>
          </p:cNvSpPr>
          <p:nvPr>
            <p:ph type="body" idx="1"/>
          </p:nvPr>
        </p:nvSpPr>
        <p:spPr>
          <a:xfrm>
            <a:off x="762000" y="1905000"/>
            <a:ext cx="8077200" cy="4419600"/>
          </a:xfrm>
        </p:spPr>
        <p:txBody>
          <a:bodyPr/>
          <a:lstStyle/>
          <a:p>
            <a:pPr eaLnBrk="1" hangingPunct="1">
              <a:lnSpc>
                <a:spcPct val="90000"/>
              </a:lnSpc>
            </a:pPr>
            <a:endParaRPr lang="en-US" sz="2800" smtClean="0"/>
          </a:p>
          <a:p>
            <a:pPr eaLnBrk="1" hangingPunct="1">
              <a:lnSpc>
                <a:spcPct val="90000"/>
              </a:lnSpc>
            </a:pPr>
            <a:r>
              <a:rPr lang="en-US" sz="3000" smtClean="0"/>
              <a:t>The person need not intend to hurt the child for it to be physical abuse</a:t>
            </a:r>
          </a:p>
          <a:p>
            <a:pPr eaLnBrk="1" hangingPunct="1">
              <a:lnSpc>
                <a:spcPct val="90000"/>
              </a:lnSpc>
            </a:pPr>
            <a:endParaRPr lang="en-US" sz="1200" smtClean="0"/>
          </a:p>
          <a:p>
            <a:pPr eaLnBrk="1" hangingPunct="1">
              <a:lnSpc>
                <a:spcPct val="90000"/>
              </a:lnSpc>
            </a:pPr>
            <a:r>
              <a:rPr lang="en-US" sz="3000" smtClean="0"/>
              <a:t>Examples of abusive behavior where the person did not intend to harm the child</a:t>
            </a:r>
          </a:p>
          <a:p>
            <a:pPr eaLnBrk="1" hangingPunct="1">
              <a:lnSpc>
                <a:spcPct val="90000"/>
              </a:lnSpc>
            </a:pPr>
            <a:endParaRPr lang="en-US" sz="1200" smtClean="0"/>
          </a:p>
          <a:p>
            <a:pPr lvl="1" eaLnBrk="1" hangingPunct="1">
              <a:lnSpc>
                <a:spcPct val="90000"/>
              </a:lnSpc>
            </a:pPr>
            <a:r>
              <a:rPr lang="en-US" sz="2600" smtClean="0"/>
              <a:t>Shaking a crying baby out of frustration</a:t>
            </a:r>
          </a:p>
          <a:p>
            <a:pPr lvl="1" eaLnBrk="1" hangingPunct="1">
              <a:lnSpc>
                <a:spcPct val="90000"/>
              </a:lnSpc>
            </a:pPr>
            <a:r>
              <a:rPr lang="en-US" sz="2600" smtClean="0"/>
              <a:t>Swinging a baseball bat in a reckless manner &amp; injuring a child</a:t>
            </a:r>
          </a:p>
        </p:txBody>
      </p:sp>
      <p:sp>
        <p:nvSpPr>
          <p:cNvPr id="1536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5365" name="Slide Number Placeholder 4"/>
          <p:cNvSpPr>
            <a:spLocks noGrp="1"/>
          </p:cNvSpPr>
          <p:nvPr>
            <p:ph type="sldNum" sz="quarter" idx="12"/>
          </p:nvPr>
        </p:nvSpPr>
        <p:spPr>
          <a:noFill/>
        </p:spPr>
        <p:txBody>
          <a:bodyPr/>
          <a:lstStyle/>
          <a:p>
            <a:fld id="{5A1BA402-C6B9-4B09-AF1F-7DAF71616167}"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Warning Signs of Physical Abuse</a:t>
            </a:r>
          </a:p>
        </p:txBody>
      </p:sp>
      <p:sp>
        <p:nvSpPr>
          <p:cNvPr id="16387" name="Rectangle 3"/>
          <p:cNvSpPr>
            <a:spLocks noGrp="1" noChangeArrowheads="1"/>
          </p:cNvSpPr>
          <p:nvPr>
            <p:ph type="body" idx="1"/>
          </p:nvPr>
        </p:nvSpPr>
        <p:spPr>
          <a:xfrm>
            <a:off x="381000" y="1981200"/>
            <a:ext cx="8763000" cy="4114800"/>
          </a:xfrm>
        </p:spPr>
        <p:txBody>
          <a:bodyPr/>
          <a:lstStyle/>
          <a:p>
            <a:pPr eaLnBrk="1" hangingPunct="1"/>
            <a:r>
              <a:rPr lang="en-US" sz="2800" smtClean="0"/>
              <a:t>Children commonly get bruises &amp; bumps from play &amp; activity on knees, elbows, forearms &amp; brows</a:t>
            </a:r>
          </a:p>
          <a:p>
            <a:pPr eaLnBrk="1" hangingPunct="1"/>
            <a:r>
              <a:rPr lang="en-US" sz="2800" smtClean="0"/>
              <a:t>Warning signs of physical abuse that are less likely to be from accidents include …</a:t>
            </a:r>
          </a:p>
          <a:p>
            <a:pPr lvl="1" eaLnBrk="1" hangingPunct="1"/>
            <a:r>
              <a:rPr lang="en-US" sz="2600" smtClean="0"/>
              <a:t>Bruises around the cheeks, abdomen, thighs, or midway between the wrist &amp; elbow</a:t>
            </a:r>
          </a:p>
          <a:p>
            <a:pPr lvl="1" eaLnBrk="1" hangingPunct="1"/>
            <a:r>
              <a:rPr lang="en-US" sz="2600" smtClean="0"/>
              <a:t>Bruises that are different colors</a:t>
            </a:r>
          </a:p>
          <a:p>
            <a:pPr lvl="1" eaLnBrk="1" hangingPunct="1"/>
            <a:r>
              <a:rPr lang="en-US" sz="2600" smtClean="0"/>
              <a:t>Bruises that are in the shape of an object</a:t>
            </a:r>
          </a:p>
          <a:p>
            <a:pPr lvl="1" eaLnBrk="1" hangingPunct="1"/>
            <a:r>
              <a:rPr lang="en-US" sz="2600" smtClean="0"/>
              <a:t>Bruises on multiple parts of the body</a:t>
            </a:r>
          </a:p>
        </p:txBody>
      </p:sp>
      <p:sp>
        <p:nvSpPr>
          <p:cNvPr id="1638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6389" name="Slide Number Placeholder 4"/>
          <p:cNvSpPr>
            <a:spLocks noGrp="1"/>
          </p:cNvSpPr>
          <p:nvPr>
            <p:ph type="sldNum" sz="quarter" idx="12"/>
          </p:nvPr>
        </p:nvSpPr>
        <p:spPr>
          <a:noFill/>
        </p:spPr>
        <p:txBody>
          <a:bodyPr/>
          <a:lstStyle/>
          <a:p>
            <a:fld id="{F801356A-958E-4688-BEDE-98898D815FD5}" type="slidenum">
              <a:rPr lang="en-US"/>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t>Warning Signs of Physical Abuse </a:t>
            </a:r>
            <a:r>
              <a:rPr lang="en-US" sz="3200" smtClean="0"/>
              <a:t>(continued)</a:t>
            </a:r>
          </a:p>
        </p:txBody>
      </p:sp>
      <p:sp>
        <p:nvSpPr>
          <p:cNvPr id="17411" name="Rectangle 3"/>
          <p:cNvSpPr>
            <a:spLocks noGrp="1" noChangeArrowheads="1"/>
          </p:cNvSpPr>
          <p:nvPr>
            <p:ph type="body" idx="1"/>
          </p:nvPr>
        </p:nvSpPr>
        <p:spPr>
          <a:xfrm>
            <a:off x="838200" y="2057400"/>
            <a:ext cx="7772400" cy="4114800"/>
          </a:xfrm>
        </p:spPr>
        <p:txBody>
          <a:bodyPr/>
          <a:lstStyle/>
          <a:p>
            <a:pPr eaLnBrk="1" hangingPunct="1"/>
            <a:r>
              <a:rPr lang="en-US" sz="3000" smtClean="0"/>
              <a:t>Marks that may have come from an object, like an an electrical cord or belt buckle</a:t>
            </a:r>
            <a:endParaRPr lang="en-US" sz="1000" smtClean="0"/>
          </a:p>
          <a:p>
            <a:pPr eaLnBrk="1" hangingPunct="1"/>
            <a:r>
              <a:rPr lang="en-US" sz="3000" smtClean="0"/>
              <a:t>Complaints of soreness or stiffness</a:t>
            </a:r>
            <a:endParaRPr lang="en-US" sz="1000" smtClean="0"/>
          </a:p>
          <a:p>
            <a:pPr eaLnBrk="1" hangingPunct="1"/>
            <a:r>
              <a:rPr lang="en-US" sz="3000" smtClean="0"/>
              <a:t>Awkward movements that appear to be caused by pain</a:t>
            </a:r>
            <a:endParaRPr lang="en-US" sz="1000" smtClean="0"/>
          </a:p>
          <a:p>
            <a:pPr eaLnBrk="1" hangingPunct="1"/>
            <a:r>
              <a:rPr lang="en-US" sz="3000" smtClean="0"/>
              <a:t>Bald spots that may come from having hair pulled severely</a:t>
            </a:r>
          </a:p>
        </p:txBody>
      </p:sp>
      <p:sp>
        <p:nvSpPr>
          <p:cNvPr id="1741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7413" name="Slide Number Placeholder 4"/>
          <p:cNvSpPr>
            <a:spLocks noGrp="1"/>
          </p:cNvSpPr>
          <p:nvPr>
            <p:ph type="sldNum" sz="quarter" idx="12"/>
          </p:nvPr>
        </p:nvSpPr>
        <p:spPr>
          <a:noFill/>
        </p:spPr>
        <p:txBody>
          <a:bodyPr/>
          <a:lstStyle/>
          <a:p>
            <a:fld id="{FFC8B146-85EA-41DC-886C-A414A7475826}" type="slidenum">
              <a:rPr lang="en-US"/>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t>Warning Signs of Physical Abuse </a:t>
            </a:r>
            <a:r>
              <a:rPr lang="en-US" sz="3200" smtClean="0"/>
              <a:t>(continued)</a:t>
            </a:r>
          </a:p>
        </p:txBody>
      </p:sp>
      <p:sp>
        <p:nvSpPr>
          <p:cNvPr id="18435" name="Rectangle 3"/>
          <p:cNvSpPr>
            <a:spLocks noGrp="1" noChangeArrowheads="1"/>
          </p:cNvSpPr>
          <p:nvPr>
            <p:ph type="body" idx="1"/>
          </p:nvPr>
        </p:nvSpPr>
        <p:spPr>
          <a:xfrm>
            <a:off x="685800" y="2362200"/>
            <a:ext cx="7772400" cy="4114800"/>
          </a:xfrm>
        </p:spPr>
        <p:txBody>
          <a:bodyPr/>
          <a:lstStyle/>
          <a:p>
            <a:pPr eaLnBrk="1" hangingPunct="1"/>
            <a:r>
              <a:rPr lang="en-US" smtClean="0"/>
              <a:t>Adult-sized, human bite marks</a:t>
            </a:r>
          </a:p>
          <a:p>
            <a:pPr eaLnBrk="1" hangingPunct="1"/>
            <a:endParaRPr lang="en-US" sz="1200" smtClean="0"/>
          </a:p>
          <a:p>
            <a:pPr eaLnBrk="1" hangingPunct="1"/>
            <a:r>
              <a:rPr lang="en-US" smtClean="0"/>
              <a:t>Burns, especially from objects like cigarettes &amp; irons</a:t>
            </a:r>
          </a:p>
          <a:p>
            <a:pPr eaLnBrk="1" hangingPunct="1"/>
            <a:endParaRPr lang="en-US" sz="1200" smtClean="0"/>
          </a:p>
        </p:txBody>
      </p:sp>
      <p:sp>
        <p:nvSpPr>
          <p:cNvPr id="1843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8437" name="Slide Number Placeholder 4"/>
          <p:cNvSpPr>
            <a:spLocks noGrp="1"/>
          </p:cNvSpPr>
          <p:nvPr>
            <p:ph type="sldNum" sz="quarter" idx="12"/>
          </p:nvPr>
        </p:nvSpPr>
        <p:spPr>
          <a:noFill/>
        </p:spPr>
        <p:txBody>
          <a:bodyPr/>
          <a:lstStyle/>
          <a:p>
            <a:fld id="{E2886012-9A2B-4196-B0CB-0DE270CBE8DB}" type="slidenum">
              <a:rPr lang="en-US"/>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4000" smtClean="0"/>
              <a:t>Using the Warning Signs of Physical Abuse</a:t>
            </a:r>
          </a:p>
        </p:txBody>
      </p:sp>
      <p:sp>
        <p:nvSpPr>
          <p:cNvPr id="19459" name="Content Placeholder 2"/>
          <p:cNvSpPr>
            <a:spLocks noGrp="1"/>
          </p:cNvSpPr>
          <p:nvPr>
            <p:ph idx="1"/>
          </p:nvPr>
        </p:nvSpPr>
        <p:spPr>
          <a:xfrm>
            <a:off x="685800" y="2133600"/>
            <a:ext cx="7772400" cy="4114800"/>
          </a:xfrm>
        </p:spPr>
        <p:txBody>
          <a:bodyPr/>
          <a:lstStyle/>
          <a:p>
            <a:r>
              <a:rPr lang="en-US" smtClean="0"/>
              <a:t>You can use these warning signs &amp; the questions below to help determine if a report needs to be made</a:t>
            </a:r>
          </a:p>
          <a:p>
            <a:pPr lvl="1"/>
            <a:r>
              <a:rPr lang="en-US" smtClean="0"/>
              <a:t>Does the student’s explanation for the injury make sense to you?</a:t>
            </a:r>
          </a:p>
          <a:p>
            <a:pPr lvl="1"/>
            <a:r>
              <a:rPr lang="en-US" smtClean="0"/>
              <a:t>Is the student evasive about sharing how the injury occurred?</a:t>
            </a:r>
          </a:p>
          <a:p>
            <a:pPr lvl="1">
              <a:buFont typeface="Wingdings" pitchFamily="2" charset="2"/>
              <a:buNone/>
            </a:pPr>
            <a:endParaRPr lang="en-US" smtClean="0"/>
          </a:p>
          <a:p>
            <a:pPr lvl="1"/>
            <a:endParaRPr lang="en-US" smtClean="0"/>
          </a:p>
        </p:txBody>
      </p:sp>
      <p:sp>
        <p:nvSpPr>
          <p:cNvPr id="1946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9461" name="Slide Number Placeholder 4"/>
          <p:cNvSpPr>
            <a:spLocks noGrp="1"/>
          </p:cNvSpPr>
          <p:nvPr>
            <p:ph type="sldNum" sz="quarter" idx="12"/>
          </p:nvPr>
        </p:nvSpPr>
        <p:spPr>
          <a:noFill/>
        </p:spPr>
        <p:txBody>
          <a:bodyPr/>
          <a:lstStyle/>
          <a:p>
            <a:fld id="{0F4E44A0-031D-46B9-A242-A55E87D332C2}" type="slidenum">
              <a:rPr lang="en-US"/>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000" smtClean="0"/>
              <a:t>What is Emotional Damage?</a:t>
            </a:r>
          </a:p>
        </p:txBody>
      </p:sp>
      <p:sp>
        <p:nvSpPr>
          <p:cNvPr id="20483" name="Rectangle 3"/>
          <p:cNvSpPr>
            <a:spLocks noGrp="1" noChangeArrowheads="1"/>
          </p:cNvSpPr>
          <p:nvPr>
            <p:ph type="body" idx="1"/>
          </p:nvPr>
        </p:nvSpPr>
        <p:spPr>
          <a:xfrm>
            <a:off x="457200" y="2133600"/>
            <a:ext cx="8229600" cy="4495800"/>
          </a:xfrm>
        </p:spPr>
        <p:txBody>
          <a:bodyPr/>
          <a:lstStyle/>
          <a:p>
            <a:pPr eaLnBrk="1" hangingPunct="1">
              <a:lnSpc>
                <a:spcPct val="90000"/>
              </a:lnSpc>
            </a:pPr>
            <a:r>
              <a:rPr lang="en-US" smtClean="0"/>
              <a:t>Emotional damage is harm to a child’s psychological or intellectual functioning</a:t>
            </a:r>
          </a:p>
          <a:p>
            <a:pPr eaLnBrk="1" hangingPunct="1">
              <a:lnSpc>
                <a:spcPct val="90000"/>
              </a:lnSpc>
            </a:pPr>
            <a:r>
              <a:rPr lang="en-US" smtClean="0"/>
              <a:t>Emotional damage is observed in:</a:t>
            </a:r>
          </a:p>
          <a:p>
            <a:pPr lvl="1" eaLnBrk="1" hangingPunct="1">
              <a:lnSpc>
                <a:spcPct val="90000"/>
              </a:lnSpc>
            </a:pPr>
            <a:r>
              <a:rPr lang="en-US" smtClean="0"/>
              <a:t>severe anxiety, depression, withdrawal or aggressive behavior, or</a:t>
            </a:r>
          </a:p>
          <a:p>
            <a:pPr lvl="1" eaLnBrk="1" hangingPunct="1">
              <a:lnSpc>
                <a:spcPct val="90000"/>
              </a:lnSpc>
            </a:pPr>
            <a:r>
              <a:rPr lang="en-US" smtClean="0"/>
              <a:t>a substantial change in the child’s behavior, emotional response or thinking that is not normal for the child’s age or development</a:t>
            </a:r>
          </a:p>
          <a:p>
            <a:pPr eaLnBrk="1" hangingPunct="1">
              <a:lnSpc>
                <a:spcPct val="90000"/>
              </a:lnSpc>
              <a:buFont typeface="Wingdings" pitchFamily="2" charset="2"/>
              <a:buNone/>
            </a:pPr>
            <a:r>
              <a:rPr lang="en-US" sz="1600" smtClean="0"/>
              <a:t>    </a:t>
            </a:r>
          </a:p>
          <a:p>
            <a:pPr eaLnBrk="1" hangingPunct="1">
              <a:lnSpc>
                <a:spcPct val="90000"/>
              </a:lnSpc>
            </a:pPr>
            <a:endParaRPr lang="en-US" sz="2400" smtClean="0"/>
          </a:p>
        </p:txBody>
      </p:sp>
      <p:sp>
        <p:nvSpPr>
          <p:cNvPr id="2048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0485" name="Slide Number Placeholder 4"/>
          <p:cNvSpPr>
            <a:spLocks noGrp="1"/>
          </p:cNvSpPr>
          <p:nvPr>
            <p:ph type="sldNum" sz="quarter" idx="12"/>
          </p:nvPr>
        </p:nvSpPr>
        <p:spPr>
          <a:noFill/>
        </p:spPr>
        <p:txBody>
          <a:bodyPr/>
          <a:lstStyle/>
          <a:p>
            <a:fld id="{346BD66C-7653-43C2-AA28-DB7AFCF616E7}" type="slidenum">
              <a:rPr lang="en-US"/>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Emotional Damage</a:t>
            </a:r>
          </a:p>
        </p:txBody>
      </p:sp>
      <p:sp>
        <p:nvSpPr>
          <p:cNvPr id="21507" name="Rectangle 3"/>
          <p:cNvSpPr>
            <a:spLocks noGrp="1" noChangeArrowheads="1"/>
          </p:cNvSpPr>
          <p:nvPr>
            <p:ph type="body" idx="1"/>
          </p:nvPr>
        </p:nvSpPr>
        <p:spPr>
          <a:xfrm>
            <a:off x="457200" y="2133600"/>
            <a:ext cx="8229600" cy="4495800"/>
          </a:xfrm>
        </p:spPr>
        <p:txBody>
          <a:bodyPr/>
          <a:lstStyle/>
          <a:p>
            <a:pPr eaLnBrk="1" hangingPunct="1">
              <a:lnSpc>
                <a:spcPct val="90000"/>
              </a:lnSpc>
              <a:buFont typeface="Wingdings" pitchFamily="2" charset="2"/>
              <a:buNone/>
            </a:pPr>
            <a:r>
              <a:rPr lang="en-US" smtClean="0"/>
              <a:t>Educators are to report if …</a:t>
            </a:r>
          </a:p>
          <a:p>
            <a:pPr eaLnBrk="1" hangingPunct="1">
              <a:lnSpc>
                <a:spcPct val="90000"/>
              </a:lnSpc>
            </a:pPr>
            <a:r>
              <a:rPr lang="en-US" sz="2800" smtClean="0"/>
              <a:t>they see warning signs of emotional damage in a student, AND</a:t>
            </a:r>
          </a:p>
          <a:p>
            <a:pPr eaLnBrk="1" hangingPunct="1">
              <a:lnSpc>
                <a:spcPct val="90000"/>
              </a:lnSpc>
            </a:pPr>
            <a:r>
              <a:rPr lang="en-US" sz="2800" smtClean="0"/>
              <a:t>the parent has not obtained treatment for the child or taken other steps to improve the child’s symptoms</a:t>
            </a:r>
          </a:p>
          <a:p>
            <a:pPr eaLnBrk="1" hangingPunct="1">
              <a:lnSpc>
                <a:spcPct val="90000"/>
              </a:lnSpc>
            </a:pPr>
            <a:endParaRPr lang="en-US" sz="1200" smtClean="0"/>
          </a:p>
          <a:p>
            <a:pPr eaLnBrk="1" hangingPunct="1">
              <a:lnSpc>
                <a:spcPct val="90000"/>
              </a:lnSpc>
              <a:buFont typeface="Wingdings" pitchFamily="2" charset="2"/>
              <a:buNone/>
            </a:pPr>
            <a:r>
              <a:rPr lang="en-US" sz="2600" smtClean="0"/>
              <a:t>Note: A report should not be made if poverty is the only reason the parent has not obtained treatment for the child</a:t>
            </a:r>
          </a:p>
        </p:txBody>
      </p:sp>
      <p:sp>
        <p:nvSpPr>
          <p:cNvPr id="2150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1509" name="Slide Number Placeholder 4"/>
          <p:cNvSpPr>
            <a:spLocks noGrp="1"/>
          </p:cNvSpPr>
          <p:nvPr>
            <p:ph type="sldNum" sz="quarter" idx="12"/>
          </p:nvPr>
        </p:nvSpPr>
        <p:spPr>
          <a:noFill/>
        </p:spPr>
        <p:txBody>
          <a:bodyPr/>
          <a:lstStyle/>
          <a:p>
            <a:fld id="{7138D5C0-1AEC-4BE6-B3E8-CF713704001F}" type="slidenum">
              <a:rPr lang="en-US"/>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Introduction</a:t>
            </a:r>
          </a:p>
        </p:txBody>
      </p:sp>
      <p:sp>
        <p:nvSpPr>
          <p:cNvPr id="4099" name="Content Placeholder 2"/>
          <p:cNvSpPr>
            <a:spLocks noGrp="1"/>
          </p:cNvSpPr>
          <p:nvPr>
            <p:ph idx="1"/>
          </p:nvPr>
        </p:nvSpPr>
        <p:spPr>
          <a:xfrm>
            <a:off x="838200" y="2057400"/>
            <a:ext cx="8001000" cy="4114800"/>
          </a:xfrm>
        </p:spPr>
        <p:txBody>
          <a:bodyPr/>
          <a:lstStyle/>
          <a:p>
            <a:r>
              <a:rPr lang="en-US" smtClean="0"/>
              <a:t>Watching this webcast meets the legal requirement for school district employees to obtain training by the Department of Public Instruction</a:t>
            </a:r>
          </a:p>
          <a:p>
            <a:r>
              <a:rPr lang="en-US" smtClean="0"/>
              <a:t>Thanks to the Department of Children &amp; Families for its assistance in developing this presentation</a:t>
            </a:r>
          </a:p>
        </p:txBody>
      </p:sp>
      <p:sp>
        <p:nvSpPr>
          <p:cNvPr id="410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101" name="Slide Number Placeholder 4"/>
          <p:cNvSpPr>
            <a:spLocks noGrp="1"/>
          </p:cNvSpPr>
          <p:nvPr>
            <p:ph type="sldNum" sz="quarter" idx="12"/>
          </p:nvPr>
        </p:nvSpPr>
        <p:spPr>
          <a:noFill/>
        </p:spPr>
        <p:txBody>
          <a:bodyPr/>
          <a:lstStyle/>
          <a:p>
            <a:fld id="{07DCF277-EDF3-4BAE-98A5-D46133612E32}" type="slidenum">
              <a:rPr lang="en-US"/>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smtClean="0"/>
              <a:t>Warning Signs of Possible Emotional Damage</a:t>
            </a:r>
          </a:p>
        </p:txBody>
      </p:sp>
      <p:sp>
        <p:nvSpPr>
          <p:cNvPr id="22531" name="Rectangle 3"/>
          <p:cNvSpPr>
            <a:spLocks noGrp="1" noChangeArrowheads="1"/>
          </p:cNvSpPr>
          <p:nvPr>
            <p:ph type="body" idx="1"/>
          </p:nvPr>
        </p:nvSpPr>
        <p:spPr>
          <a:xfrm>
            <a:off x="762000" y="2133600"/>
            <a:ext cx="8153400" cy="4114800"/>
          </a:xfrm>
        </p:spPr>
        <p:txBody>
          <a:bodyPr/>
          <a:lstStyle/>
          <a:p>
            <a:pPr eaLnBrk="1" hangingPunct="1">
              <a:buFont typeface="Wingdings" pitchFamily="2" charset="2"/>
              <a:buNone/>
            </a:pPr>
            <a:r>
              <a:rPr lang="en-US" smtClean="0"/>
              <a:t>Young child’s behavior or physical symptoms</a:t>
            </a:r>
          </a:p>
          <a:p>
            <a:pPr eaLnBrk="1" hangingPunct="1">
              <a:buFont typeface="Wingdings" pitchFamily="2" charset="2"/>
              <a:buNone/>
            </a:pPr>
            <a:endParaRPr lang="en-US" sz="1200" smtClean="0"/>
          </a:p>
          <a:p>
            <a:pPr eaLnBrk="1" hangingPunct="1"/>
            <a:r>
              <a:rPr lang="en-US" sz="3000" smtClean="0"/>
              <a:t>rocking, head-banging</a:t>
            </a:r>
          </a:p>
          <a:p>
            <a:pPr eaLnBrk="1" hangingPunct="1"/>
            <a:r>
              <a:rPr lang="en-US" sz="3000" smtClean="0"/>
              <a:t>cruelty to animals, especially pets</a:t>
            </a:r>
          </a:p>
          <a:p>
            <a:pPr eaLnBrk="1" hangingPunct="1"/>
            <a:r>
              <a:rPr lang="en-US" sz="3000" smtClean="0"/>
              <a:t>wetting or soiling themselves</a:t>
            </a:r>
          </a:p>
          <a:p>
            <a:pPr eaLnBrk="1" hangingPunct="1"/>
            <a:endParaRPr lang="en-US" sz="1200" smtClean="0"/>
          </a:p>
          <a:p>
            <a:pPr eaLnBrk="1" hangingPunct="1">
              <a:buFont typeface="Wingdings" pitchFamily="2" charset="2"/>
              <a:buNone/>
            </a:pPr>
            <a:endParaRPr lang="en-US" sz="3000" smtClean="0"/>
          </a:p>
        </p:txBody>
      </p:sp>
      <p:sp>
        <p:nvSpPr>
          <p:cNvPr id="2253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2533" name="Slide Number Placeholder 4"/>
          <p:cNvSpPr>
            <a:spLocks noGrp="1"/>
          </p:cNvSpPr>
          <p:nvPr>
            <p:ph type="sldNum" sz="quarter" idx="12"/>
          </p:nvPr>
        </p:nvSpPr>
        <p:spPr>
          <a:noFill/>
        </p:spPr>
        <p:txBody>
          <a:bodyPr/>
          <a:lstStyle/>
          <a:p>
            <a:fld id="{D86206B9-D0AE-4941-8981-A6C833D7B371}" type="slidenum">
              <a:rPr lang="en-US"/>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smtClean="0"/>
              <a:t>Warning Signs of Possible Emotional Damage </a:t>
            </a:r>
            <a:r>
              <a:rPr lang="en-US" sz="3200" smtClean="0"/>
              <a:t>(continued)</a:t>
            </a:r>
          </a:p>
        </p:txBody>
      </p:sp>
      <p:sp>
        <p:nvSpPr>
          <p:cNvPr id="23555" name="Rectangle 3"/>
          <p:cNvSpPr>
            <a:spLocks noGrp="1" noChangeArrowheads="1"/>
          </p:cNvSpPr>
          <p:nvPr>
            <p:ph type="body" idx="1"/>
          </p:nvPr>
        </p:nvSpPr>
        <p:spPr>
          <a:xfrm>
            <a:off x="609600" y="2133600"/>
            <a:ext cx="7772400" cy="4114800"/>
          </a:xfrm>
        </p:spPr>
        <p:txBody>
          <a:bodyPr/>
          <a:lstStyle/>
          <a:p>
            <a:pPr eaLnBrk="1" hangingPunct="1">
              <a:buFont typeface="Wingdings" pitchFamily="2" charset="2"/>
              <a:buNone/>
            </a:pPr>
            <a:r>
              <a:rPr lang="en-US" smtClean="0"/>
              <a:t>Emotional reactions</a:t>
            </a:r>
            <a:endParaRPr lang="en-US" sz="1200" smtClean="0"/>
          </a:p>
          <a:p>
            <a:pPr eaLnBrk="1" hangingPunct="1"/>
            <a:r>
              <a:rPr lang="en-US" sz="2800" smtClean="0"/>
              <a:t>crying without apparent cause</a:t>
            </a:r>
          </a:p>
          <a:p>
            <a:pPr eaLnBrk="1" hangingPunct="1"/>
            <a:r>
              <a:rPr lang="en-US" sz="2800" smtClean="0"/>
              <a:t>sudden fearful behavior</a:t>
            </a:r>
          </a:p>
          <a:p>
            <a:pPr eaLnBrk="1" hangingPunct="1"/>
            <a:r>
              <a:rPr lang="en-US" sz="2800" smtClean="0"/>
              <a:t>feelings of having little self-worth</a:t>
            </a:r>
          </a:p>
          <a:p>
            <a:pPr eaLnBrk="1" hangingPunct="1"/>
            <a:r>
              <a:rPr lang="en-US" sz="2800" smtClean="0"/>
              <a:t>talking about being broken or damaged</a:t>
            </a:r>
          </a:p>
          <a:p>
            <a:pPr eaLnBrk="1" hangingPunct="1"/>
            <a:r>
              <a:rPr lang="en-US" sz="2800" smtClean="0"/>
              <a:t>inappropriate emotions, such as turning bad experiences into jokes or laughing when the student is actually in pain</a:t>
            </a:r>
          </a:p>
          <a:p>
            <a:pPr eaLnBrk="1" hangingPunct="1"/>
            <a:endParaRPr lang="en-US" sz="2800" smtClean="0"/>
          </a:p>
        </p:txBody>
      </p:sp>
      <p:sp>
        <p:nvSpPr>
          <p:cNvPr id="2355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3557" name="Slide Number Placeholder 4"/>
          <p:cNvSpPr>
            <a:spLocks noGrp="1"/>
          </p:cNvSpPr>
          <p:nvPr>
            <p:ph type="sldNum" sz="quarter" idx="12"/>
          </p:nvPr>
        </p:nvSpPr>
        <p:spPr>
          <a:noFill/>
        </p:spPr>
        <p:txBody>
          <a:bodyPr/>
          <a:lstStyle/>
          <a:p>
            <a:fld id="{02B4E002-1D01-4ECD-B703-4FDF386DC759}" type="slidenum">
              <a:rPr lang="en-US"/>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smtClean="0"/>
              <a:t>Warning Signs of Possible Emotional Damage </a:t>
            </a:r>
            <a:r>
              <a:rPr lang="en-US" sz="3200" smtClean="0"/>
              <a:t>(continued)</a:t>
            </a:r>
          </a:p>
        </p:txBody>
      </p:sp>
      <p:sp>
        <p:nvSpPr>
          <p:cNvPr id="24579" name="Rectangle 3"/>
          <p:cNvSpPr>
            <a:spLocks noGrp="1" noChangeArrowheads="1"/>
          </p:cNvSpPr>
          <p:nvPr>
            <p:ph type="body" idx="1"/>
          </p:nvPr>
        </p:nvSpPr>
        <p:spPr>
          <a:xfrm>
            <a:off x="838200" y="2057400"/>
            <a:ext cx="7772400" cy="4114800"/>
          </a:xfrm>
        </p:spPr>
        <p:txBody>
          <a:bodyPr/>
          <a:lstStyle/>
          <a:p>
            <a:pPr eaLnBrk="1" hangingPunct="1">
              <a:buFont typeface="Wingdings" pitchFamily="2" charset="2"/>
              <a:buNone/>
            </a:pPr>
            <a:r>
              <a:rPr lang="en-US" smtClean="0"/>
              <a:t>Learning</a:t>
            </a:r>
            <a:endParaRPr lang="en-US" sz="1200" smtClean="0"/>
          </a:p>
          <a:p>
            <a:pPr eaLnBrk="1" hangingPunct="1"/>
            <a:r>
              <a:rPr lang="en-US" sz="3000" smtClean="0"/>
              <a:t>withdrawal from learning</a:t>
            </a:r>
          </a:p>
          <a:p>
            <a:pPr eaLnBrk="1" hangingPunct="1"/>
            <a:r>
              <a:rPr lang="en-US" sz="3000" smtClean="0"/>
              <a:t>difficulty concentrating or learning new material</a:t>
            </a:r>
          </a:p>
          <a:p>
            <a:pPr eaLnBrk="1" hangingPunct="1"/>
            <a:r>
              <a:rPr lang="en-US" sz="3000" smtClean="0"/>
              <a:t>compulsive attention to detail</a:t>
            </a:r>
          </a:p>
          <a:p>
            <a:pPr eaLnBrk="1" hangingPunct="1"/>
            <a:r>
              <a:rPr lang="en-US" sz="3000" smtClean="0"/>
              <a:t>a drop in school performance</a:t>
            </a:r>
          </a:p>
          <a:p>
            <a:pPr eaLnBrk="1" hangingPunct="1"/>
            <a:r>
              <a:rPr lang="en-US" sz="3000" smtClean="0"/>
              <a:t>sudden lack of participation in school activities</a:t>
            </a:r>
          </a:p>
        </p:txBody>
      </p:sp>
      <p:sp>
        <p:nvSpPr>
          <p:cNvPr id="2458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4581" name="Slide Number Placeholder 4"/>
          <p:cNvSpPr>
            <a:spLocks noGrp="1"/>
          </p:cNvSpPr>
          <p:nvPr>
            <p:ph type="sldNum" sz="quarter" idx="12"/>
          </p:nvPr>
        </p:nvSpPr>
        <p:spPr>
          <a:noFill/>
        </p:spPr>
        <p:txBody>
          <a:bodyPr/>
          <a:lstStyle/>
          <a:p>
            <a:fld id="{F6CF70A2-9F6A-4E3B-8C37-89BB1F4B10D4}" type="slidenum">
              <a:rPr lang="en-US"/>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000" smtClean="0"/>
              <a:t>Warning Signs of Possible Emotional Damage </a:t>
            </a:r>
            <a:r>
              <a:rPr lang="en-US" sz="3200" smtClean="0"/>
              <a:t>(continued)</a:t>
            </a:r>
          </a:p>
        </p:txBody>
      </p:sp>
      <p:sp>
        <p:nvSpPr>
          <p:cNvPr id="25603" name="Rectangle 3"/>
          <p:cNvSpPr>
            <a:spLocks noGrp="1" noChangeArrowheads="1"/>
          </p:cNvSpPr>
          <p:nvPr>
            <p:ph type="body" idx="1"/>
          </p:nvPr>
        </p:nvSpPr>
        <p:spPr>
          <a:xfrm>
            <a:off x="762000" y="2438400"/>
            <a:ext cx="7772400" cy="4114800"/>
          </a:xfrm>
        </p:spPr>
        <p:txBody>
          <a:bodyPr/>
          <a:lstStyle/>
          <a:p>
            <a:pPr eaLnBrk="1" hangingPunct="1">
              <a:buFont typeface="Wingdings" pitchFamily="2" charset="2"/>
              <a:buNone/>
            </a:pPr>
            <a:r>
              <a:rPr lang="en-US" smtClean="0"/>
              <a:t>Physical symptoms</a:t>
            </a:r>
          </a:p>
          <a:p>
            <a:pPr eaLnBrk="1" hangingPunct="1">
              <a:buFont typeface="Wingdings" pitchFamily="2" charset="2"/>
              <a:buNone/>
            </a:pPr>
            <a:endParaRPr lang="en-US" sz="1200" smtClean="0"/>
          </a:p>
          <a:p>
            <a:pPr eaLnBrk="1" hangingPunct="1"/>
            <a:r>
              <a:rPr lang="en-US" sz="3000" smtClean="0"/>
              <a:t>frequent headaches or stomachaches</a:t>
            </a:r>
          </a:p>
          <a:p>
            <a:pPr eaLnBrk="1" hangingPunct="1"/>
            <a:endParaRPr lang="en-US" sz="1200" smtClean="0"/>
          </a:p>
          <a:p>
            <a:pPr eaLnBrk="1" hangingPunct="1"/>
            <a:r>
              <a:rPr lang="en-US" sz="3000" smtClean="0"/>
              <a:t>unexplained weight loss or gain</a:t>
            </a:r>
          </a:p>
        </p:txBody>
      </p:sp>
      <p:sp>
        <p:nvSpPr>
          <p:cNvPr id="2560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5605" name="Slide Number Placeholder 4"/>
          <p:cNvSpPr>
            <a:spLocks noGrp="1"/>
          </p:cNvSpPr>
          <p:nvPr>
            <p:ph type="sldNum" sz="quarter" idx="12"/>
          </p:nvPr>
        </p:nvSpPr>
        <p:spPr>
          <a:noFill/>
        </p:spPr>
        <p:txBody>
          <a:bodyPr/>
          <a:lstStyle/>
          <a:p>
            <a:fld id="{E58E7920-9662-4FB4-9A4F-772C52964D2D}" type="slidenum">
              <a:rPr lang="en-US"/>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smtClean="0"/>
              <a:t>Warning Signs of Possible Emotional Damage </a:t>
            </a:r>
            <a:r>
              <a:rPr lang="en-US" sz="3200" smtClean="0"/>
              <a:t>(continued)</a:t>
            </a:r>
          </a:p>
        </p:txBody>
      </p:sp>
      <p:sp>
        <p:nvSpPr>
          <p:cNvPr id="26627" name="Rectangle 3"/>
          <p:cNvSpPr>
            <a:spLocks noGrp="1" noChangeArrowheads="1"/>
          </p:cNvSpPr>
          <p:nvPr>
            <p:ph type="body" idx="1"/>
          </p:nvPr>
        </p:nvSpPr>
        <p:spPr>
          <a:xfrm>
            <a:off x="838200" y="2438400"/>
            <a:ext cx="7772400" cy="4114800"/>
          </a:xfrm>
        </p:spPr>
        <p:txBody>
          <a:bodyPr/>
          <a:lstStyle/>
          <a:p>
            <a:pPr eaLnBrk="1" hangingPunct="1">
              <a:lnSpc>
                <a:spcPct val="90000"/>
              </a:lnSpc>
              <a:buFont typeface="Wingdings" pitchFamily="2" charset="2"/>
              <a:buNone/>
            </a:pPr>
            <a:r>
              <a:rPr lang="en-US" smtClean="0"/>
              <a:t>Self-destructive or delinquent behavior of adolescents</a:t>
            </a:r>
          </a:p>
          <a:p>
            <a:pPr eaLnBrk="1" hangingPunct="1">
              <a:lnSpc>
                <a:spcPct val="90000"/>
              </a:lnSpc>
              <a:buFont typeface="Wingdings" pitchFamily="2" charset="2"/>
              <a:buNone/>
            </a:pPr>
            <a:endParaRPr lang="en-US" sz="1200" smtClean="0"/>
          </a:p>
          <a:p>
            <a:pPr eaLnBrk="1" hangingPunct="1">
              <a:lnSpc>
                <a:spcPct val="90000"/>
              </a:lnSpc>
            </a:pPr>
            <a:r>
              <a:rPr lang="en-US" sz="2800" smtClean="0"/>
              <a:t>abusing alcohol or drugs</a:t>
            </a:r>
          </a:p>
          <a:p>
            <a:pPr eaLnBrk="1" hangingPunct="1">
              <a:lnSpc>
                <a:spcPct val="90000"/>
              </a:lnSpc>
            </a:pPr>
            <a:r>
              <a:rPr lang="en-US" sz="2800" smtClean="0"/>
              <a:t>an eating disorder</a:t>
            </a:r>
          </a:p>
          <a:p>
            <a:pPr eaLnBrk="1" hangingPunct="1">
              <a:lnSpc>
                <a:spcPct val="90000"/>
              </a:lnSpc>
            </a:pPr>
            <a:r>
              <a:rPr lang="en-US" sz="2800" smtClean="0"/>
              <a:t>talk of suicide</a:t>
            </a:r>
          </a:p>
          <a:p>
            <a:pPr eaLnBrk="1" hangingPunct="1">
              <a:lnSpc>
                <a:spcPct val="90000"/>
              </a:lnSpc>
            </a:pPr>
            <a:r>
              <a:rPr lang="en-US" sz="2800" smtClean="0"/>
              <a:t>self-injury, such as cutting</a:t>
            </a:r>
          </a:p>
          <a:p>
            <a:pPr eaLnBrk="1" hangingPunct="1">
              <a:lnSpc>
                <a:spcPct val="90000"/>
              </a:lnSpc>
            </a:pPr>
            <a:endParaRPr lang="en-US" sz="3400" smtClean="0"/>
          </a:p>
        </p:txBody>
      </p:sp>
      <p:sp>
        <p:nvSpPr>
          <p:cNvPr id="2662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6629" name="Slide Number Placeholder 4"/>
          <p:cNvSpPr>
            <a:spLocks noGrp="1"/>
          </p:cNvSpPr>
          <p:nvPr>
            <p:ph type="sldNum" sz="quarter" idx="12"/>
          </p:nvPr>
        </p:nvSpPr>
        <p:spPr>
          <a:noFill/>
        </p:spPr>
        <p:txBody>
          <a:bodyPr/>
          <a:lstStyle/>
          <a:p>
            <a:fld id="{D08058B6-2CD2-4201-9C61-9F9A8989E250}" type="slidenum">
              <a:rPr lang="en-US"/>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smtClean="0"/>
              <a:t>Warning Signs of Possible Emotional Damage </a:t>
            </a:r>
            <a:r>
              <a:rPr lang="en-US" sz="3200" smtClean="0"/>
              <a:t>(continued)</a:t>
            </a:r>
          </a:p>
        </p:txBody>
      </p:sp>
      <p:sp>
        <p:nvSpPr>
          <p:cNvPr id="25603" name="Rectangle 3"/>
          <p:cNvSpPr>
            <a:spLocks noGrp="1" noChangeArrowheads="1"/>
          </p:cNvSpPr>
          <p:nvPr>
            <p:ph type="body" idx="1"/>
          </p:nvPr>
        </p:nvSpPr>
        <p:spPr>
          <a:xfrm>
            <a:off x="609600" y="2286000"/>
            <a:ext cx="7772400" cy="4114800"/>
          </a:xfrm>
        </p:spPr>
        <p:txBody>
          <a:bodyPr/>
          <a:lstStyle/>
          <a:p>
            <a:pPr eaLnBrk="1" hangingPunct="1">
              <a:buFont typeface="Wingdings" pitchFamily="2" charset="2"/>
              <a:buNone/>
            </a:pPr>
            <a:r>
              <a:rPr lang="en-US" smtClean="0"/>
              <a:t>Other warning signs ….</a:t>
            </a:r>
          </a:p>
          <a:p>
            <a:pPr eaLnBrk="1" hangingPunct="1">
              <a:buFont typeface="Wingdings" pitchFamily="2" charset="2"/>
              <a:buNone/>
            </a:pPr>
            <a:endParaRPr lang="en-US" sz="1200" smtClean="0"/>
          </a:p>
          <a:p>
            <a:pPr eaLnBrk="1" hangingPunct="1"/>
            <a:r>
              <a:rPr lang="en-US" sz="3000" smtClean="0"/>
              <a:t>Reporting sleep problems or nightmares</a:t>
            </a:r>
          </a:p>
          <a:p>
            <a:pPr eaLnBrk="1" hangingPunct="1"/>
            <a:endParaRPr lang="en-US" sz="1200" smtClean="0"/>
          </a:p>
          <a:p>
            <a:pPr eaLnBrk="1" hangingPunct="1"/>
            <a:r>
              <a:rPr lang="en-US" sz="3000" smtClean="0"/>
              <a:t>Attempting to run away from home</a:t>
            </a:r>
          </a:p>
          <a:p>
            <a:pPr eaLnBrk="1" hangingPunct="1"/>
            <a:endParaRPr lang="en-US" sz="1200" smtClean="0"/>
          </a:p>
          <a:p>
            <a:pPr eaLnBrk="1" hangingPunct="1"/>
            <a:r>
              <a:rPr lang="en-US" sz="3000" smtClean="0"/>
              <a:t>Setting fires &amp; enjoying watching them</a:t>
            </a:r>
          </a:p>
        </p:txBody>
      </p:sp>
      <p:sp>
        <p:nvSpPr>
          <p:cNvPr id="2765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7653" name="Slide Number Placeholder 4"/>
          <p:cNvSpPr>
            <a:spLocks noGrp="1"/>
          </p:cNvSpPr>
          <p:nvPr>
            <p:ph type="sldNum" sz="quarter" idx="12"/>
          </p:nvPr>
        </p:nvSpPr>
        <p:spPr>
          <a:noFill/>
        </p:spPr>
        <p:txBody>
          <a:bodyPr/>
          <a:lstStyle/>
          <a:p>
            <a:fld id="{9CDD36ED-91A1-4CD8-B141-75F0FF4C1465}" type="slidenum">
              <a:rPr lang="en-US"/>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Using the Warning Signs of Emotional Damage</a:t>
            </a:r>
          </a:p>
        </p:txBody>
      </p:sp>
      <p:sp>
        <p:nvSpPr>
          <p:cNvPr id="3" name="Content Placeholder 2"/>
          <p:cNvSpPr>
            <a:spLocks noGrp="1"/>
          </p:cNvSpPr>
          <p:nvPr>
            <p:ph idx="1"/>
          </p:nvPr>
        </p:nvSpPr>
        <p:spPr>
          <a:xfrm>
            <a:off x="762000" y="2133600"/>
            <a:ext cx="7772400" cy="4114800"/>
          </a:xfrm>
        </p:spPr>
        <p:txBody>
          <a:bodyPr/>
          <a:lstStyle/>
          <a:p>
            <a:pPr>
              <a:buFont typeface="Wingdings" pitchFamily="2" charset="2"/>
              <a:buNone/>
              <a:defRPr/>
            </a:pPr>
            <a:r>
              <a:rPr lang="en-US" sz="3000" dirty="0" smtClean="0"/>
              <a:t>You can use these warning signs &amp; the questions below to help determine if a report needs to be made</a:t>
            </a:r>
          </a:p>
          <a:p>
            <a:pPr marL="731520">
              <a:defRPr/>
            </a:pPr>
            <a:r>
              <a:rPr lang="en-US" sz="2600" dirty="0" smtClean="0"/>
              <a:t>Does the student demonstrate severe anxiety, depression, withdrawal or aggressive behavior?</a:t>
            </a:r>
          </a:p>
          <a:p>
            <a:pPr marL="731520">
              <a:defRPr/>
            </a:pPr>
            <a:r>
              <a:rPr lang="en-US" sz="2600" dirty="0" smtClean="0"/>
              <a:t>Has the parent obtained treatment for the child or tried some other way to improve the child’s symptoms?</a:t>
            </a:r>
            <a:endParaRPr lang="en-US" sz="2600" dirty="0"/>
          </a:p>
        </p:txBody>
      </p:sp>
      <p:sp>
        <p:nvSpPr>
          <p:cNvPr id="2867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8677" name="Slide Number Placeholder 4"/>
          <p:cNvSpPr>
            <a:spLocks noGrp="1"/>
          </p:cNvSpPr>
          <p:nvPr>
            <p:ph type="sldNum" sz="quarter" idx="12"/>
          </p:nvPr>
        </p:nvSpPr>
        <p:spPr>
          <a:noFill/>
        </p:spPr>
        <p:txBody>
          <a:bodyPr/>
          <a:lstStyle/>
          <a:p>
            <a:fld id="{7A3C4ACA-797A-48FA-9892-AD30877BC359}" type="slidenum">
              <a:rPr lang="en-US"/>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mtClean="0"/>
              <a:t>What is Sexual Abuse?</a:t>
            </a:r>
          </a:p>
        </p:txBody>
      </p:sp>
      <p:sp>
        <p:nvSpPr>
          <p:cNvPr id="24579" name="Rectangle 3"/>
          <p:cNvSpPr>
            <a:spLocks noGrp="1" noChangeArrowheads="1"/>
          </p:cNvSpPr>
          <p:nvPr>
            <p:ph type="body" idx="1"/>
          </p:nvPr>
        </p:nvSpPr>
        <p:spPr>
          <a:xfrm>
            <a:off x="228600" y="2057400"/>
            <a:ext cx="8686800" cy="4572000"/>
          </a:xfrm>
        </p:spPr>
        <p:txBody>
          <a:bodyPr/>
          <a:lstStyle/>
          <a:p>
            <a:pPr eaLnBrk="1" hangingPunct="1">
              <a:lnSpc>
                <a:spcPct val="80000"/>
              </a:lnSpc>
              <a:buFont typeface="Wingdings" pitchFamily="2" charset="2"/>
              <a:buNone/>
            </a:pPr>
            <a:r>
              <a:rPr lang="en-US" smtClean="0"/>
              <a:t>Sexual abuse is inappropriate sexual behavior with a child &amp; includes any inappropriate sexual touching</a:t>
            </a:r>
          </a:p>
          <a:p>
            <a:pPr eaLnBrk="1" hangingPunct="1">
              <a:lnSpc>
                <a:spcPct val="80000"/>
              </a:lnSpc>
            </a:pPr>
            <a:r>
              <a:rPr lang="en-US" sz="2800" smtClean="0"/>
              <a:t>fondling or exposing genitals (abuser’s or child’s)</a:t>
            </a:r>
          </a:p>
          <a:p>
            <a:pPr eaLnBrk="1" hangingPunct="1">
              <a:lnSpc>
                <a:spcPct val="80000"/>
              </a:lnSpc>
            </a:pPr>
            <a:r>
              <a:rPr lang="en-US" sz="2800" smtClean="0"/>
              <a:t>intercourse</a:t>
            </a:r>
          </a:p>
          <a:p>
            <a:pPr eaLnBrk="1" hangingPunct="1">
              <a:lnSpc>
                <a:spcPct val="80000"/>
              </a:lnSpc>
            </a:pPr>
            <a:r>
              <a:rPr lang="en-US" sz="2800" smtClean="0"/>
              <a:t>sexual exploitation</a:t>
            </a:r>
          </a:p>
          <a:p>
            <a:pPr eaLnBrk="1" hangingPunct="1">
              <a:lnSpc>
                <a:spcPct val="80000"/>
              </a:lnSpc>
            </a:pPr>
            <a:r>
              <a:rPr lang="en-US" sz="2800" smtClean="0"/>
              <a:t>exposure to pornography</a:t>
            </a:r>
          </a:p>
          <a:p>
            <a:pPr eaLnBrk="1" hangingPunct="1">
              <a:lnSpc>
                <a:spcPct val="80000"/>
              </a:lnSpc>
            </a:pPr>
            <a:r>
              <a:rPr lang="en-US" sz="2800" smtClean="0"/>
              <a:t>having a child view or listen to sexual activity</a:t>
            </a:r>
          </a:p>
          <a:p>
            <a:pPr eaLnBrk="1" hangingPunct="1">
              <a:lnSpc>
                <a:spcPct val="80000"/>
              </a:lnSpc>
            </a:pPr>
            <a:r>
              <a:rPr lang="en-US" sz="2800" smtClean="0"/>
              <a:t>allowing or encouraging a child to engage in prostitution</a:t>
            </a:r>
          </a:p>
          <a:p>
            <a:pPr eaLnBrk="1" hangingPunct="1">
              <a:lnSpc>
                <a:spcPct val="80000"/>
              </a:lnSpc>
              <a:buFont typeface="Wingdings" pitchFamily="2" charset="2"/>
              <a:buNone/>
            </a:pPr>
            <a:endParaRPr lang="en-US" sz="1000" smtClean="0"/>
          </a:p>
        </p:txBody>
      </p:sp>
      <p:sp>
        <p:nvSpPr>
          <p:cNvPr id="2970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29701" name="Slide Number Placeholder 4"/>
          <p:cNvSpPr>
            <a:spLocks noGrp="1"/>
          </p:cNvSpPr>
          <p:nvPr>
            <p:ph type="sldNum" sz="quarter" idx="12"/>
          </p:nvPr>
        </p:nvSpPr>
        <p:spPr>
          <a:noFill/>
        </p:spPr>
        <p:txBody>
          <a:bodyPr/>
          <a:lstStyle/>
          <a:p>
            <a:fld id="{6C1109DC-B328-4935-B762-392FCBA24DC2}" type="slidenum">
              <a:rPr lang="en-US"/>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143000" y="304800"/>
            <a:ext cx="7793038" cy="1462088"/>
          </a:xfrm>
        </p:spPr>
        <p:txBody>
          <a:bodyPr/>
          <a:lstStyle/>
          <a:p>
            <a:pPr eaLnBrk="1" hangingPunct="1"/>
            <a:r>
              <a:rPr lang="en-US" smtClean="0"/>
              <a:t>Warning Signs of Possible Sexual Abuse</a:t>
            </a:r>
          </a:p>
        </p:txBody>
      </p:sp>
      <p:sp>
        <p:nvSpPr>
          <p:cNvPr id="30723" name="Rectangle 3"/>
          <p:cNvSpPr>
            <a:spLocks noGrp="1" noChangeArrowheads="1"/>
          </p:cNvSpPr>
          <p:nvPr>
            <p:ph type="body" idx="1"/>
          </p:nvPr>
        </p:nvSpPr>
        <p:spPr>
          <a:xfrm>
            <a:off x="838200" y="1981200"/>
            <a:ext cx="7772400" cy="4114800"/>
          </a:xfrm>
        </p:spPr>
        <p:txBody>
          <a:bodyPr/>
          <a:lstStyle/>
          <a:p>
            <a:pPr marL="273050" lvl="1" eaLnBrk="1" hangingPunct="1">
              <a:buClr>
                <a:schemeClr val="tx2"/>
              </a:buClr>
            </a:pPr>
            <a:endParaRPr lang="en-US" sz="1200" smtClean="0"/>
          </a:p>
          <a:p>
            <a:pPr eaLnBrk="1" hangingPunct="1"/>
            <a:r>
              <a:rPr lang="en-US" sz="3000" smtClean="0"/>
              <a:t>Extreme secrecy, compliance or withdrawal</a:t>
            </a:r>
          </a:p>
          <a:p>
            <a:pPr eaLnBrk="1" hangingPunct="1"/>
            <a:endParaRPr lang="en-US" sz="1200" smtClean="0"/>
          </a:p>
          <a:p>
            <a:pPr eaLnBrk="1" hangingPunct="1"/>
            <a:r>
              <a:rPr lang="en-US" sz="3000" smtClean="0"/>
              <a:t>An unusual fear of people from 1 gender or with specific characteristics, such as a deep voice </a:t>
            </a:r>
          </a:p>
          <a:p>
            <a:pPr eaLnBrk="1" hangingPunct="1"/>
            <a:endParaRPr lang="en-US" sz="1200" smtClean="0"/>
          </a:p>
          <a:p>
            <a:pPr eaLnBrk="1" hangingPunct="1"/>
            <a:r>
              <a:rPr lang="en-US" sz="3000" smtClean="0"/>
              <a:t>Very seductive behavior</a:t>
            </a:r>
          </a:p>
          <a:p>
            <a:pPr marL="273050" lvl="1" eaLnBrk="1" hangingPunct="1">
              <a:buClr>
                <a:schemeClr val="folHlink"/>
              </a:buClr>
              <a:buSzPct val="60000"/>
              <a:buFont typeface="Wingdings" pitchFamily="2" charset="2"/>
              <a:buNone/>
            </a:pPr>
            <a:endParaRPr lang="en-US" sz="2600" smtClean="0"/>
          </a:p>
          <a:p>
            <a:pPr marL="273050" lvl="1" eaLnBrk="1" hangingPunct="1">
              <a:buClr>
                <a:schemeClr val="tx2"/>
              </a:buClr>
              <a:buFont typeface="Wingdings" pitchFamily="2" charset="2"/>
              <a:buNone/>
            </a:pPr>
            <a:endParaRPr lang="en-US" smtClean="0"/>
          </a:p>
        </p:txBody>
      </p:sp>
      <p:sp>
        <p:nvSpPr>
          <p:cNvPr id="3072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0725" name="Slide Number Placeholder 4"/>
          <p:cNvSpPr>
            <a:spLocks noGrp="1"/>
          </p:cNvSpPr>
          <p:nvPr>
            <p:ph type="sldNum" sz="quarter" idx="12"/>
          </p:nvPr>
        </p:nvSpPr>
        <p:spPr>
          <a:noFill/>
        </p:spPr>
        <p:txBody>
          <a:bodyPr/>
          <a:lstStyle/>
          <a:p>
            <a:fld id="{C095FD7C-56B1-4C74-B2AC-AFD09AB5BB4C}" type="slidenum">
              <a:rPr lang="en-US"/>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mtClean="0"/>
              <a:t>Warning Signs of Possible Sexual Abuse </a:t>
            </a:r>
            <a:r>
              <a:rPr lang="en-US" sz="3200" smtClean="0"/>
              <a:t>(continued)</a:t>
            </a:r>
          </a:p>
        </p:txBody>
      </p:sp>
      <p:sp>
        <p:nvSpPr>
          <p:cNvPr id="31747" name="Rectangle 3"/>
          <p:cNvSpPr>
            <a:spLocks noGrp="1" noChangeArrowheads="1"/>
          </p:cNvSpPr>
          <p:nvPr>
            <p:ph type="body" idx="1"/>
          </p:nvPr>
        </p:nvSpPr>
        <p:spPr>
          <a:xfrm>
            <a:off x="685800" y="2209800"/>
            <a:ext cx="8153400" cy="4114800"/>
          </a:xfrm>
        </p:spPr>
        <p:txBody>
          <a:bodyPr/>
          <a:lstStyle/>
          <a:p>
            <a:pPr eaLnBrk="1" hangingPunct="1"/>
            <a:r>
              <a:rPr lang="en-US" sz="3000" smtClean="0"/>
              <a:t>Unusual knowledge about sex for the student’s age &amp; development</a:t>
            </a:r>
          </a:p>
          <a:p>
            <a:pPr eaLnBrk="1" hangingPunct="1"/>
            <a:endParaRPr lang="en-US" sz="1200" smtClean="0"/>
          </a:p>
          <a:p>
            <a:pPr marL="342900" lvl="1" indent="-342900" eaLnBrk="1" hangingPunct="1">
              <a:buClr>
                <a:schemeClr val="folHlink"/>
              </a:buClr>
              <a:buSzPct val="60000"/>
            </a:pPr>
            <a:r>
              <a:rPr lang="en-US" sz="3000" smtClean="0"/>
              <a:t>Sexual play with peers that goes beyond curiosity</a:t>
            </a:r>
          </a:p>
          <a:p>
            <a:pPr marL="342900" lvl="1" indent="-342900" eaLnBrk="1" hangingPunct="1">
              <a:buClr>
                <a:schemeClr val="folHlink"/>
              </a:buClr>
              <a:buSzPct val="60000"/>
            </a:pPr>
            <a:endParaRPr lang="en-US" sz="1200" smtClean="0"/>
          </a:p>
          <a:p>
            <a:pPr marL="342900" lvl="1" indent="-342900" eaLnBrk="1" hangingPunct="1">
              <a:buClr>
                <a:schemeClr val="folHlink"/>
              </a:buClr>
              <a:buSzPct val="60000"/>
            </a:pPr>
            <a:r>
              <a:rPr lang="en-US" smtClean="0"/>
              <a:t>Note: Sexual curiosity &amp; behaviors that are developmentally normal for pre-adolescent children are not sexual abuse</a:t>
            </a:r>
          </a:p>
        </p:txBody>
      </p:sp>
      <p:sp>
        <p:nvSpPr>
          <p:cNvPr id="3174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1749" name="Slide Number Placeholder 4"/>
          <p:cNvSpPr>
            <a:spLocks noGrp="1"/>
          </p:cNvSpPr>
          <p:nvPr>
            <p:ph type="sldNum" sz="quarter" idx="12"/>
          </p:nvPr>
        </p:nvSpPr>
        <p:spPr>
          <a:noFill/>
        </p:spPr>
        <p:txBody>
          <a:bodyPr/>
          <a:lstStyle/>
          <a:p>
            <a:fld id="{CA2EEB02-CE9E-4EB9-96EE-8D54464EB085}" type="slidenum">
              <a:rPr lang="en-US"/>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Overview of Presentation</a:t>
            </a:r>
          </a:p>
        </p:txBody>
      </p:sp>
      <p:sp>
        <p:nvSpPr>
          <p:cNvPr id="5123" name="Content Placeholder 2"/>
          <p:cNvSpPr>
            <a:spLocks noGrp="1"/>
          </p:cNvSpPr>
          <p:nvPr>
            <p:ph idx="1"/>
          </p:nvPr>
        </p:nvSpPr>
        <p:spPr>
          <a:xfrm>
            <a:off x="685800" y="2057400"/>
            <a:ext cx="7772400" cy="4114800"/>
          </a:xfrm>
        </p:spPr>
        <p:txBody>
          <a:bodyPr/>
          <a:lstStyle/>
          <a:p>
            <a:r>
              <a:rPr lang="en-US" smtClean="0"/>
              <a:t>This presentation will cover these different kinds of child maltreatment</a:t>
            </a:r>
          </a:p>
          <a:p>
            <a:pPr lvl="1"/>
            <a:r>
              <a:rPr lang="en-US" sz="3000" smtClean="0"/>
              <a:t>Neglect</a:t>
            </a:r>
          </a:p>
          <a:p>
            <a:pPr lvl="1"/>
            <a:r>
              <a:rPr lang="en-US" sz="3000" smtClean="0"/>
              <a:t>Physical abuse</a:t>
            </a:r>
          </a:p>
          <a:p>
            <a:pPr lvl="1"/>
            <a:r>
              <a:rPr lang="en-US" sz="3000" smtClean="0"/>
              <a:t>Emotional damage</a:t>
            </a:r>
          </a:p>
          <a:p>
            <a:pPr lvl="1"/>
            <a:r>
              <a:rPr lang="en-US" sz="3000" smtClean="0"/>
              <a:t>Sexual abuse</a:t>
            </a:r>
          </a:p>
          <a:p>
            <a:pPr lvl="1">
              <a:buClr>
                <a:schemeClr val="tx2"/>
              </a:buClr>
            </a:pPr>
            <a:r>
              <a:rPr lang="en-US" sz="3200" smtClean="0"/>
              <a:t>Warning signs</a:t>
            </a:r>
          </a:p>
          <a:p>
            <a:pPr lvl="1">
              <a:buFont typeface="Wingdings" pitchFamily="2" charset="2"/>
              <a:buNone/>
            </a:pPr>
            <a:endParaRPr lang="en-US" sz="3000" smtClean="0"/>
          </a:p>
        </p:txBody>
      </p:sp>
      <p:sp>
        <p:nvSpPr>
          <p:cNvPr id="512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5125" name="Slide Number Placeholder 4"/>
          <p:cNvSpPr>
            <a:spLocks noGrp="1"/>
          </p:cNvSpPr>
          <p:nvPr>
            <p:ph type="sldNum" sz="quarter" idx="12"/>
          </p:nvPr>
        </p:nvSpPr>
        <p:spPr>
          <a:noFill/>
        </p:spPr>
        <p:txBody>
          <a:bodyPr/>
          <a:lstStyle/>
          <a:p>
            <a:fld id="{C9DB4AFA-63DC-4B8B-9378-DB2610725ABB}" type="slidenum">
              <a:rPr lang="en-US"/>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Sexually active adolescents</a:t>
            </a:r>
          </a:p>
        </p:txBody>
      </p:sp>
      <p:sp>
        <p:nvSpPr>
          <p:cNvPr id="32771" name="Content Placeholder 2"/>
          <p:cNvSpPr>
            <a:spLocks noGrp="1"/>
          </p:cNvSpPr>
          <p:nvPr>
            <p:ph idx="1"/>
          </p:nvPr>
        </p:nvSpPr>
        <p:spPr>
          <a:xfrm>
            <a:off x="838200" y="1981200"/>
            <a:ext cx="7772400" cy="4114800"/>
          </a:xfrm>
        </p:spPr>
        <p:txBody>
          <a:bodyPr/>
          <a:lstStyle/>
          <a:p>
            <a:r>
              <a:rPr lang="en-US" sz="3000" smtClean="0"/>
              <a:t>Situations with sexually active adolescents may have to be reported, depending upon these 3 factors:</a:t>
            </a:r>
          </a:p>
          <a:p>
            <a:pPr lvl="1"/>
            <a:r>
              <a:rPr lang="en-US" sz="2600" smtClean="0"/>
              <a:t>Whether the sexual activity is voluntary or involuntary,</a:t>
            </a:r>
          </a:p>
          <a:p>
            <a:pPr lvl="1"/>
            <a:r>
              <a:rPr lang="en-US" sz="2600" smtClean="0"/>
              <a:t>The age of the student, &amp;</a:t>
            </a:r>
          </a:p>
          <a:p>
            <a:pPr lvl="1"/>
            <a:r>
              <a:rPr lang="en-US" sz="2600" smtClean="0"/>
              <a:t>Whether the student has accessed health care services, such as seeking out information about birth control</a:t>
            </a:r>
          </a:p>
        </p:txBody>
      </p:sp>
      <p:sp>
        <p:nvSpPr>
          <p:cNvPr id="3277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2773" name="Slide Number Placeholder 4"/>
          <p:cNvSpPr>
            <a:spLocks noGrp="1"/>
          </p:cNvSpPr>
          <p:nvPr>
            <p:ph type="sldNum" sz="quarter" idx="12"/>
          </p:nvPr>
        </p:nvSpPr>
        <p:spPr>
          <a:noFill/>
        </p:spPr>
        <p:txBody>
          <a:bodyPr/>
          <a:lstStyle/>
          <a:p>
            <a:fld id="{6E25A865-B736-4EA5-BBCD-AF2AE53B1816}" type="slidenum">
              <a:rPr lang="en-US"/>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Sexually active adolescents </a:t>
            </a:r>
            <a:r>
              <a:rPr lang="en-US" sz="3200" smtClean="0"/>
              <a:t>(continued)</a:t>
            </a:r>
          </a:p>
        </p:txBody>
      </p:sp>
      <p:sp>
        <p:nvSpPr>
          <p:cNvPr id="3" name="Content Placeholder 2"/>
          <p:cNvSpPr>
            <a:spLocks noGrp="1"/>
          </p:cNvSpPr>
          <p:nvPr>
            <p:ph idx="1"/>
          </p:nvPr>
        </p:nvSpPr>
        <p:spPr>
          <a:xfrm>
            <a:off x="457200" y="2133600"/>
            <a:ext cx="8229600" cy="4114800"/>
          </a:xfrm>
        </p:spPr>
        <p:txBody>
          <a:bodyPr/>
          <a:lstStyle/>
          <a:p>
            <a:pPr marL="342900" lvl="1" indent="-342900">
              <a:buClr>
                <a:schemeClr val="folHlink"/>
              </a:buClr>
              <a:buSzPct val="60000"/>
            </a:pPr>
            <a:r>
              <a:rPr lang="en-US" sz="3000" smtClean="0"/>
              <a:t>This complex topic is specifically addressed in</a:t>
            </a:r>
          </a:p>
          <a:p>
            <a:pPr marL="742950" lvl="2" indent="-342900">
              <a:buClr>
                <a:srgbClr val="C00000"/>
              </a:buClr>
              <a:buSzPct val="60000"/>
            </a:pPr>
            <a:r>
              <a:rPr lang="en-US" sz="2600" smtClean="0"/>
              <a:t>The DPI webcast “Mandatory Reporting of Child Abuse &amp; Neglect – Supplemental Information” &amp; </a:t>
            </a:r>
          </a:p>
          <a:p>
            <a:pPr marL="742950" lvl="2" indent="-342900">
              <a:buClr>
                <a:srgbClr val="C00000"/>
              </a:buClr>
              <a:buSzPct val="60000"/>
            </a:pPr>
            <a:r>
              <a:rPr lang="en-US" sz="2600" smtClean="0"/>
              <a:t>The DPI publication “Reporting Requirements for Sexually Active Adolescents”</a:t>
            </a:r>
          </a:p>
          <a:p>
            <a:pPr marL="342900" lvl="1" indent="-342900">
              <a:buClr>
                <a:schemeClr val="folHlink"/>
              </a:buClr>
              <a:buSzPct val="60000"/>
            </a:pPr>
            <a:r>
              <a:rPr lang="en-US" sz="3000" smtClean="0"/>
              <a:t>Both of these resources can be found at </a:t>
            </a:r>
            <a:r>
              <a:rPr lang="en-US" sz="3000" smtClean="0">
                <a:hlinkClick r:id="rId3"/>
              </a:rPr>
              <a:t>http://www.dpi.wi.gov/sspw/can.html</a:t>
            </a:r>
            <a:r>
              <a:rPr lang="en-US" sz="3000" smtClean="0"/>
              <a:t> </a:t>
            </a:r>
          </a:p>
        </p:txBody>
      </p:sp>
      <p:sp>
        <p:nvSpPr>
          <p:cNvPr id="3379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3797" name="Slide Number Placeholder 4"/>
          <p:cNvSpPr>
            <a:spLocks noGrp="1"/>
          </p:cNvSpPr>
          <p:nvPr>
            <p:ph type="sldNum" sz="quarter" idx="12"/>
          </p:nvPr>
        </p:nvSpPr>
        <p:spPr>
          <a:noFill/>
        </p:spPr>
        <p:txBody>
          <a:bodyPr/>
          <a:lstStyle/>
          <a:p>
            <a:fld id="{58B5269D-70E8-4E23-8C1A-5E1E2E8E9490}" type="slidenum">
              <a:rPr lang="en-US"/>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Using the Warning Signs of Sexual Abuse</a:t>
            </a:r>
          </a:p>
        </p:txBody>
      </p:sp>
      <p:sp>
        <p:nvSpPr>
          <p:cNvPr id="34819" name="Content Placeholder 2"/>
          <p:cNvSpPr>
            <a:spLocks noGrp="1"/>
          </p:cNvSpPr>
          <p:nvPr>
            <p:ph idx="1"/>
          </p:nvPr>
        </p:nvSpPr>
        <p:spPr>
          <a:xfrm>
            <a:off x="762000" y="1981200"/>
            <a:ext cx="7772400" cy="4114800"/>
          </a:xfrm>
        </p:spPr>
        <p:txBody>
          <a:bodyPr/>
          <a:lstStyle/>
          <a:p>
            <a:pPr>
              <a:buFont typeface="Wingdings" pitchFamily="2" charset="2"/>
              <a:buNone/>
            </a:pPr>
            <a:r>
              <a:rPr lang="en-US" sz="3000" smtClean="0"/>
              <a:t>You can use these warning signs &amp; the questions below to help determine if a report needs to be made</a:t>
            </a:r>
          </a:p>
          <a:p>
            <a:r>
              <a:rPr lang="en-US" sz="2800" smtClean="0"/>
              <a:t>Has the student had sexual contact with another person?</a:t>
            </a:r>
          </a:p>
          <a:p>
            <a:r>
              <a:rPr lang="en-US" sz="2800" smtClean="0"/>
              <a:t>Has the student been exploited sexually in some way?</a:t>
            </a:r>
          </a:p>
          <a:p>
            <a:r>
              <a:rPr lang="en-US" sz="2800" smtClean="0"/>
              <a:t>Has the student been exposed to sexual content?</a:t>
            </a:r>
          </a:p>
        </p:txBody>
      </p:sp>
      <p:sp>
        <p:nvSpPr>
          <p:cNvPr id="3482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4821" name="Slide Number Placeholder 4"/>
          <p:cNvSpPr>
            <a:spLocks noGrp="1"/>
          </p:cNvSpPr>
          <p:nvPr>
            <p:ph type="sldNum" sz="quarter" idx="12"/>
          </p:nvPr>
        </p:nvSpPr>
        <p:spPr>
          <a:noFill/>
        </p:spPr>
        <p:txBody>
          <a:bodyPr/>
          <a:lstStyle/>
          <a:p>
            <a:fld id="{2B09AD5B-CBC5-4EB4-80AC-D5282BEF610C}" type="slidenum">
              <a:rPr lang="en-US"/>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sz="4000" smtClean="0"/>
              <a:t>What is not child abuse or neglect?</a:t>
            </a:r>
          </a:p>
        </p:txBody>
      </p:sp>
      <p:sp>
        <p:nvSpPr>
          <p:cNvPr id="35843" name="Rectangle 3"/>
          <p:cNvSpPr>
            <a:spLocks noGrp="1" noChangeArrowheads="1"/>
          </p:cNvSpPr>
          <p:nvPr>
            <p:ph type="body" idx="1"/>
          </p:nvPr>
        </p:nvSpPr>
        <p:spPr>
          <a:xfrm>
            <a:off x="762000" y="1905000"/>
            <a:ext cx="8001000" cy="4114800"/>
          </a:xfrm>
        </p:spPr>
        <p:txBody>
          <a:bodyPr/>
          <a:lstStyle/>
          <a:p>
            <a:pPr eaLnBrk="1" hangingPunct="1"/>
            <a:r>
              <a:rPr lang="en-US" sz="2800" smtClean="0"/>
              <a:t>Failure to give prescribed medication to a child, unless it threatens the child’s life or health</a:t>
            </a:r>
          </a:p>
          <a:p>
            <a:pPr lvl="1" eaLnBrk="1" hangingPunct="1"/>
            <a:r>
              <a:rPr lang="en-US" sz="2400" smtClean="0"/>
              <a:t>Student with ADHD</a:t>
            </a:r>
          </a:p>
          <a:p>
            <a:pPr lvl="1" eaLnBrk="1" hangingPunct="1"/>
            <a:r>
              <a:rPr lang="en-US" sz="2400" smtClean="0"/>
              <a:t>Student with diabetes</a:t>
            </a:r>
          </a:p>
          <a:p>
            <a:pPr eaLnBrk="1" hangingPunct="1"/>
            <a:r>
              <a:rPr lang="en-US" sz="2800" smtClean="0"/>
              <a:t>Truancy</a:t>
            </a:r>
          </a:p>
          <a:p>
            <a:pPr lvl="1" eaLnBrk="1" hangingPunct="1"/>
            <a:r>
              <a:rPr lang="en-US" sz="2400" smtClean="0"/>
              <a:t>Follow provisions in Wis. Stat. 118.16</a:t>
            </a:r>
          </a:p>
          <a:p>
            <a:pPr eaLnBrk="1" hangingPunct="1"/>
            <a:r>
              <a:rPr lang="en-US" sz="2800" smtClean="0"/>
              <a:t>Self-injury, such as cutting, or suicide threats</a:t>
            </a:r>
          </a:p>
          <a:p>
            <a:pPr lvl="1" eaLnBrk="1" hangingPunct="1"/>
            <a:r>
              <a:rPr lang="en-US" sz="2400" smtClean="0"/>
              <a:t>Failure by the parent to get necessary treatment might be reason to report suspected emotional damage</a:t>
            </a:r>
          </a:p>
        </p:txBody>
      </p:sp>
      <p:sp>
        <p:nvSpPr>
          <p:cNvPr id="3584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5845" name="Slide Number Placeholder 4"/>
          <p:cNvSpPr>
            <a:spLocks noGrp="1"/>
          </p:cNvSpPr>
          <p:nvPr>
            <p:ph type="sldNum" sz="quarter" idx="12"/>
          </p:nvPr>
        </p:nvSpPr>
        <p:spPr>
          <a:noFill/>
        </p:spPr>
        <p:txBody>
          <a:bodyPr/>
          <a:lstStyle/>
          <a:p>
            <a:fld id="{7615E128-163D-454B-B483-D27AA6AE93C4}" type="slidenum">
              <a:rPr lang="en-US"/>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t>Who Must Report</a:t>
            </a:r>
          </a:p>
        </p:txBody>
      </p:sp>
      <p:sp>
        <p:nvSpPr>
          <p:cNvPr id="30723" name="Rectangle 3"/>
          <p:cNvSpPr>
            <a:spLocks noGrp="1" noChangeArrowheads="1"/>
          </p:cNvSpPr>
          <p:nvPr>
            <p:ph type="body" idx="1"/>
          </p:nvPr>
        </p:nvSpPr>
        <p:spPr>
          <a:xfrm>
            <a:off x="457200" y="2133600"/>
            <a:ext cx="8229600" cy="4495800"/>
          </a:xfrm>
        </p:spPr>
        <p:txBody>
          <a:bodyPr/>
          <a:lstStyle/>
          <a:p>
            <a:pPr eaLnBrk="1" hangingPunct="1">
              <a:lnSpc>
                <a:spcPct val="90000"/>
              </a:lnSpc>
              <a:buFont typeface="Wingdings" pitchFamily="2" charset="2"/>
              <a:buNone/>
            </a:pPr>
            <a:r>
              <a:rPr lang="en-US" sz="3000" smtClean="0"/>
              <a:t>All school district employees must immediately  report to county Child Protective Services or local law enforcement, if they believe a child they have seen as part of their work …</a:t>
            </a:r>
          </a:p>
          <a:p>
            <a:pPr eaLnBrk="1" hangingPunct="1">
              <a:lnSpc>
                <a:spcPct val="90000"/>
              </a:lnSpc>
              <a:buFont typeface="Wingdings" pitchFamily="2" charset="2"/>
              <a:buNone/>
            </a:pPr>
            <a:endParaRPr lang="en-US" sz="1200" smtClean="0"/>
          </a:p>
          <a:p>
            <a:pPr eaLnBrk="1" hangingPunct="1">
              <a:lnSpc>
                <a:spcPct val="90000"/>
              </a:lnSpc>
            </a:pPr>
            <a:r>
              <a:rPr lang="en-US" sz="3000" smtClean="0"/>
              <a:t>has been abused or neglected, or</a:t>
            </a:r>
          </a:p>
          <a:p>
            <a:pPr eaLnBrk="1" hangingPunct="1">
              <a:lnSpc>
                <a:spcPct val="90000"/>
              </a:lnSpc>
            </a:pPr>
            <a:r>
              <a:rPr lang="en-US" sz="3000" smtClean="0"/>
              <a:t>has been threatened with abuse or neglect &amp; they believe it will occur</a:t>
            </a:r>
          </a:p>
          <a:p>
            <a:pPr eaLnBrk="1" hangingPunct="1">
              <a:lnSpc>
                <a:spcPct val="90000"/>
              </a:lnSpc>
              <a:buFont typeface="Wingdings" pitchFamily="2" charset="2"/>
              <a:buNone/>
            </a:pPr>
            <a:endParaRPr lang="en-US" sz="1600" smtClean="0"/>
          </a:p>
        </p:txBody>
      </p:sp>
      <p:sp>
        <p:nvSpPr>
          <p:cNvPr id="3686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6869" name="Slide Number Placeholder 4"/>
          <p:cNvSpPr>
            <a:spLocks noGrp="1"/>
          </p:cNvSpPr>
          <p:nvPr>
            <p:ph type="sldNum" sz="quarter" idx="12"/>
          </p:nvPr>
        </p:nvSpPr>
        <p:spPr>
          <a:noFill/>
        </p:spPr>
        <p:txBody>
          <a:bodyPr/>
          <a:lstStyle/>
          <a:p>
            <a:fld id="{9ABE4556-FFF8-407E-B640-38CE4D57F500}" type="slidenum">
              <a:rPr lang="en-US"/>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4000" smtClean="0"/>
              <a:t>Reporting Suspected Child Abuse or Neglect</a:t>
            </a:r>
          </a:p>
        </p:txBody>
      </p:sp>
      <p:sp>
        <p:nvSpPr>
          <p:cNvPr id="37891" name="Rectangle 3"/>
          <p:cNvSpPr>
            <a:spLocks noGrp="1" noChangeArrowheads="1"/>
          </p:cNvSpPr>
          <p:nvPr>
            <p:ph type="body" idx="1"/>
          </p:nvPr>
        </p:nvSpPr>
        <p:spPr>
          <a:xfrm>
            <a:off x="762000" y="2057400"/>
            <a:ext cx="7772400" cy="4114800"/>
          </a:xfrm>
        </p:spPr>
        <p:txBody>
          <a:bodyPr/>
          <a:lstStyle/>
          <a:p>
            <a:pPr eaLnBrk="1" hangingPunct="1"/>
            <a:r>
              <a:rPr lang="en-US" sz="3000" smtClean="0"/>
              <a:t>A report must be made to county Child Protective Services or local law enforcement	</a:t>
            </a:r>
          </a:p>
          <a:p>
            <a:pPr lvl="1" eaLnBrk="1" hangingPunct="1"/>
            <a:r>
              <a:rPr lang="en-US" smtClean="0"/>
              <a:t>You should contact law enforcement when there is immediate danger to a student</a:t>
            </a:r>
          </a:p>
          <a:p>
            <a:pPr eaLnBrk="1" hangingPunct="1"/>
            <a:r>
              <a:rPr lang="en-US" sz="3000" smtClean="0"/>
              <a:t>A report must be made immediately by phone or in person</a:t>
            </a:r>
          </a:p>
        </p:txBody>
      </p:sp>
      <p:sp>
        <p:nvSpPr>
          <p:cNvPr id="3789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7893" name="Slide Number Placeholder 4"/>
          <p:cNvSpPr>
            <a:spLocks noGrp="1"/>
          </p:cNvSpPr>
          <p:nvPr>
            <p:ph type="sldNum" sz="quarter" idx="12"/>
          </p:nvPr>
        </p:nvSpPr>
        <p:spPr>
          <a:noFill/>
        </p:spPr>
        <p:txBody>
          <a:bodyPr/>
          <a:lstStyle/>
          <a:p>
            <a:fld id="{299AE9D2-FD41-4564-BAA3-62E858201A4D}" type="slidenum">
              <a:rPr lang="en-US"/>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sz="4000" smtClean="0"/>
              <a:t>Reporting Suspected Child Abuse or Neglect </a:t>
            </a:r>
            <a:r>
              <a:rPr lang="en-US" sz="2800" smtClean="0"/>
              <a:t>(continued)</a:t>
            </a:r>
          </a:p>
        </p:txBody>
      </p:sp>
      <p:sp>
        <p:nvSpPr>
          <p:cNvPr id="38915" name="Rectangle 3"/>
          <p:cNvSpPr>
            <a:spLocks noGrp="1" noChangeArrowheads="1"/>
          </p:cNvSpPr>
          <p:nvPr>
            <p:ph type="body" idx="1"/>
          </p:nvPr>
        </p:nvSpPr>
        <p:spPr>
          <a:xfrm>
            <a:off x="762000" y="2057400"/>
            <a:ext cx="7772400" cy="4114800"/>
          </a:xfrm>
        </p:spPr>
        <p:txBody>
          <a:bodyPr/>
          <a:lstStyle/>
          <a:p>
            <a:pPr eaLnBrk="1" hangingPunct="1"/>
            <a:r>
              <a:rPr lang="en-US" sz="3000" smtClean="0"/>
              <a:t>The law prohibits anyone who makes a report in good faith from being fired, disciplined or otherwise discriminated against in regard to employment, or from being threatened with any such treatment</a:t>
            </a:r>
          </a:p>
          <a:p>
            <a:pPr eaLnBrk="1" hangingPunct="1"/>
            <a:endParaRPr lang="en-US" sz="1200" smtClean="0"/>
          </a:p>
          <a:p>
            <a:pPr eaLnBrk="1" hangingPunct="1"/>
            <a:r>
              <a:rPr lang="en-US" sz="3000" smtClean="0"/>
              <a:t>A reporter is protected from both civil &amp; criminal liability</a:t>
            </a:r>
          </a:p>
          <a:p>
            <a:pPr eaLnBrk="1" hangingPunct="1"/>
            <a:endParaRPr lang="en-US" sz="3000" smtClean="0"/>
          </a:p>
        </p:txBody>
      </p:sp>
      <p:sp>
        <p:nvSpPr>
          <p:cNvPr id="3891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8917" name="Slide Number Placeholder 4"/>
          <p:cNvSpPr>
            <a:spLocks noGrp="1"/>
          </p:cNvSpPr>
          <p:nvPr>
            <p:ph type="sldNum" sz="quarter" idx="12"/>
          </p:nvPr>
        </p:nvSpPr>
        <p:spPr>
          <a:noFill/>
        </p:spPr>
        <p:txBody>
          <a:bodyPr/>
          <a:lstStyle/>
          <a:p>
            <a:fld id="{CB9E87E7-E827-4AE7-B0CF-BCD905DEC422}" type="slidenum">
              <a:rPr lang="en-US"/>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4000" smtClean="0"/>
              <a:t>Reporting Suspected Child Abuse or Neglect </a:t>
            </a:r>
            <a:r>
              <a:rPr lang="en-US" sz="3200" smtClean="0"/>
              <a:t>(continued)</a:t>
            </a:r>
          </a:p>
        </p:txBody>
      </p:sp>
      <p:sp>
        <p:nvSpPr>
          <p:cNvPr id="39939" name="Rectangle 3"/>
          <p:cNvSpPr>
            <a:spLocks noGrp="1" noChangeArrowheads="1"/>
          </p:cNvSpPr>
          <p:nvPr>
            <p:ph type="body" idx="1"/>
          </p:nvPr>
        </p:nvSpPr>
        <p:spPr>
          <a:xfrm>
            <a:off x="533400" y="2209800"/>
            <a:ext cx="8153400" cy="4114800"/>
          </a:xfrm>
        </p:spPr>
        <p:txBody>
          <a:bodyPr/>
          <a:lstStyle/>
          <a:p>
            <a:pPr eaLnBrk="1" hangingPunct="1"/>
            <a:r>
              <a:rPr lang="en-US" sz="3000" smtClean="0"/>
              <a:t>A report is to be kept confidential</a:t>
            </a:r>
          </a:p>
          <a:p>
            <a:pPr lvl="1" eaLnBrk="1" hangingPunct="1"/>
            <a:r>
              <a:rPr lang="en-US" smtClean="0"/>
              <a:t>The county, local law enforcement &amp; the school district may not share any identifying information about a school employee who makes a report</a:t>
            </a:r>
          </a:p>
          <a:p>
            <a:pPr lvl="1" eaLnBrk="1" hangingPunct="1"/>
            <a:endParaRPr lang="en-US" sz="1200" smtClean="0"/>
          </a:p>
          <a:p>
            <a:pPr eaLnBrk="1" hangingPunct="1"/>
            <a:r>
              <a:rPr lang="en-US" sz="3000" smtClean="0"/>
              <a:t>There are penalties for not reporting</a:t>
            </a:r>
          </a:p>
          <a:p>
            <a:pPr lvl="1" eaLnBrk="1" hangingPunct="1"/>
            <a:r>
              <a:rPr lang="en-US" smtClean="0"/>
              <a:t>Fine of up to $1,000 &amp; up to 6 months in jail</a:t>
            </a:r>
          </a:p>
        </p:txBody>
      </p:sp>
      <p:sp>
        <p:nvSpPr>
          <p:cNvPr id="3994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39941" name="Slide Number Placeholder 4"/>
          <p:cNvSpPr>
            <a:spLocks noGrp="1"/>
          </p:cNvSpPr>
          <p:nvPr>
            <p:ph type="sldNum" sz="quarter" idx="12"/>
          </p:nvPr>
        </p:nvSpPr>
        <p:spPr>
          <a:noFill/>
        </p:spPr>
        <p:txBody>
          <a:bodyPr/>
          <a:lstStyle/>
          <a:p>
            <a:fld id="{C066A1AB-DE1F-41A7-B73D-FAA739F3E9A1}" type="slidenum">
              <a:rPr lang="en-US"/>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z="3600" smtClean="0"/>
              <a:t>Does it matter who is suspected of abusing or neglecting the child?</a:t>
            </a:r>
          </a:p>
        </p:txBody>
      </p:sp>
      <p:sp>
        <p:nvSpPr>
          <p:cNvPr id="38915" name="Content Placeholder 2"/>
          <p:cNvSpPr>
            <a:spLocks noGrp="1"/>
          </p:cNvSpPr>
          <p:nvPr>
            <p:ph idx="1"/>
          </p:nvPr>
        </p:nvSpPr>
        <p:spPr>
          <a:xfrm>
            <a:off x="381000" y="2133600"/>
            <a:ext cx="8610600" cy="4114800"/>
          </a:xfrm>
        </p:spPr>
        <p:txBody>
          <a:bodyPr/>
          <a:lstStyle/>
          <a:p>
            <a:pPr marL="342900" lvl="1" indent="-342900">
              <a:buClr>
                <a:schemeClr val="folHlink"/>
              </a:buClr>
              <a:buSzPct val="60000"/>
              <a:defRPr/>
            </a:pPr>
            <a:r>
              <a:rPr lang="en-US" sz="3000" dirty="0" smtClean="0">
                <a:ea typeface="+mn-ea"/>
                <a:cs typeface="+mn-cs"/>
              </a:rPr>
              <a:t>Reports related to physical or sexual abuse must be made regardless of who, if anyone, is suspected of being involved</a:t>
            </a:r>
          </a:p>
          <a:p>
            <a:pPr marL="342900" lvl="1" indent="-342900">
              <a:buClr>
                <a:schemeClr val="folHlink"/>
              </a:buClr>
              <a:buSzPct val="60000"/>
              <a:defRPr/>
            </a:pPr>
            <a:r>
              <a:rPr lang="en-US" sz="3000" dirty="0" smtClean="0">
                <a:ea typeface="+mn-ea"/>
                <a:cs typeface="+mn-cs"/>
              </a:rPr>
              <a:t>Reports related to neglect should be made only about a caregiver</a:t>
            </a:r>
          </a:p>
          <a:p>
            <a:pPr marL="342900" lvl="1" indent="-342900">
              <a:buClr>
                <a:schemeClr val="folHlink"/>
              </a:buClr>
              <a:buSzPct val="60000"/>
              <a:defRPr/>
            </a:pPr>
            <a:r>
              <a:rPr lang="en-US" sz="3000" dirty="0" smtClean="0">
                <a:ea typeface="+mn-ea"/>
                <a:cs typeface="+mn-cs"/>
              </a:rPr>
              <a:t>Reports related to emotional damage should be made only if the parents are suspected of not seeking treatment that the student needs</a:t>
            </a:r>
          </a:p>
        </p:txBody>
      </p:sp>
      <p:sp>
        <p:nvSpPr>
          <p:cNvPr id="4096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0965" name="Slide Number Placeholder 4"/>
          <p:cNvSpPr>
            <a:spLocks noGrp="1"/>
          </p:cNvSpPr>
          <p:nvPr>
            <p:ph type="sldNum" sz="quarter" idx="12"/>
          </p:nvPr>
        </p:nvSpPr>
        <p:spPr>
          <a:noFill/>
        </p:spPr>
        <p:txBody>
          <a:bodyPr/>
          <a:lstStyle/>
          <a:p>
            <a:fld id="{AE48B69C-7ACF-4981-9CA5-6AE132750B5C}" type="slidenum">
              <a:rPr lang="en-US"/>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t>What if you’re not sure?</a:t>
            </a:r>
          </a:p>
        </p:txBody>
      </p:sp>
      <p:sp>
        <p:nvSpPr>
          <p:cNvPr id="41987" name="Content Placeholder 2"/>
          <p:cNvSpPr>
            <a:spLocks noGrp="1"/>
          </p:cNvSpPr>
          <p:nvPr>
            <p:ph idx="1"/>
          </p:nvPr>
        </p:nvSpPr>
        <p:spPr>
          <a:xfrm>
            <a:off x="304800" y="2057400"/>
            <a:ext cx="8610600" cy="4114800"/>
          </a:xfrm>
        </p:spPr>
        <p:txBody>
          <a:bodyPr/>
          <a:lstStyle/>
          <a:p>
            <a:pPr eaLnBrk="1" hangingPunct="1">
              <a:lnSpc>
                <a:spcPct val="90000"/>
              </a:lnSpc>
            </a:pPr>
            <a:r>
              <a:rPr lang="en-US" sz="3000" smtClean="0"/>
              <a:t>It is common for someone to be unsure if a report should be made</a:t>
            </a:r>
          </a:p>
          <a:p>
            <a:pPr eaLnBrk="1" hangingPunct="1">
              <a:lnSpc>
                <a:spcPct val="90000"/>
              </a:lnSpc>
            </a:pPr>
            <a:r>
              <a:rPr lang="en-US" sz="3000" smtClean="0"/>
              <a:t>It is OK to talk to someone else who can help to determine if a report is necessary</a:t>
            </a:r>
          </a:p>
          <a:p>
            <a:pPr lvl="1" eaLnBrk="1" hangingPunct="1">
              <a:lnSpc>
                <a:spcPct val="90000"/>
              </a:lnSpc>
            </a:pPr>
            <a:r>
              <a:rPr lang="en-US" smtClean="0"/>
              <a:t>Pupil services professional or school administrator</a:t>
            </a:r>
          </a:p>
          <a:p>
            <a:pPr lvl="1" eaLnBrk="1" hangingPunct="1">
              <a:lnSpc>
                <a:spcPct val="90000"/>
              </a:lnSpc>
            </a:pPr>
            <a:r>
              <a:rPr lang="en-US" smtClean="0"/>
              <a:t>County Child Protective Services or law enforcement - no need to mention names</a:t>
            </a:r>
          </a:p>
          <a:p>
            <a:r>
              <a:rPr lang="en-US" sz="3000" smtClean="0"/>
              <a:t>Talking to someone else may not delay a report</a:t>
            </a:r>
          </a:p>
        </p:txBody>
      </p:sp>
      <p:sp>
        <p:nvSpPr>
          <p:cNvPr id="4198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1989" name="Slide Number Placeholder 4"/>
          <p:cNvSpPr>
            <a:spLocks noGrp="1"/>
          </p:cNvSpPr>
          <p:nvPr>
            <p:ph type="sldNum" sz="quarter" idx="12"/>
          </p:nvPr>
        </p:nvSpPr>
        <p:spPr>
          <a:noFill/>
        </p:spPr>
        <p:txBody>
          <a:bodyPr/>
          <a:lstStyle/>
          <a:p>
            <a:fld id="{A222AB66-1CCB-46CF-B373-684A516D246B}" type="slidenum">
              <a:rPr lang="en-US"/>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Overview of Presentation </a:t>
            </a:r>
            <a:r>
              <a:rPr lang="en-US" sz="3200" smtClean="0"/>
              <a:t>(continued)</a:t>
            </a:r>
          </a:p>
        </p:txBody>
      </p:sp>
      <p:sp>
        <p:nvSpPr>
          <p:cNvPr id="3" name="Content Placeholder 2"/>
          <p:cNvSpPr>
            <a:spLocks noGrp="1"/>
          </p:cNvSpPr>
          <p:nvPr>
            <p:ph idx="1"/>
          </p:nvPr>
        </p:nvSpPr>
        <p:spPr>
          <a:xfrm>
            <a:off x="685800" y="2209800"/>
            <a:ext cx="7772400" cy="4114800"/>
          </a:xfrm>
        </p:spPr>
        <p:txBody>
          <a:bodyPr/>
          <a:lstStyle/>
          <a:p>
            <a:pPr marL="342900" lvl="1" indent="-342900">
              <a:buClr>
                <a:schemeClr val="folHlink"/>
              </a:buClr>
              <a:buSzPct val="60000"/>
            </a:pPr>
            <a:r>
              <a:rPr lang="en-US" sz="3200" smtClean="0"/>
              <a:t>What is not child abuse or neglect</a:t>
            </a:r>
          </a:p>
          <a:p>
            <a:pPr marL="342900" lvl="1" indent="-342900">
              <a:buClr>
                <a:schemeClr val="folHlink"/>
              </a:buClr>
              <a:buSzPct val="60000"/>
            </a:pPr>
            <a:endParaRPr lang="en-US" sz="1200" smtClean="0"/>
          </a:p>
          <a:p>
            <a:pPr marL="342900" lvl="1" indent="-342900">
              <a:buClr>
                <a:schemeClr val="folHlink"/>
              </a:buClr>
              <a:buSzPct val="60000"/>
            </a:pPr>
            <a:r>
              <a:rPr lang="en-US" sz="3200" smtClean="0"/>
              <a:t>How to make a report &amp; what to report</a:t>
            </a:r>
          </a:p>
          <a:p>
            <a:pPr marL="342900" lvl="1" indent="-342900">
              <a:buClr>
                <a:schemeClr val="folHlink"/>
              </a:buClr>
              <a:buSzPct val="60000"/>
            </a:pPr>
            <a:endParaRPr lang="en-US" sz="1200" smtClean="0"/>
          </a:p>
          <a:p>
            <a:pPr marL="342900" lvl="1" indent="-342900">
              <a:buClr>
                <a:schemeClr val="folHlink"/>
              </a:buClr>
              <a:buSzPct val="60000"/>
            </a:pPr>
            <a:r>
              <a:rPr lang="en-US" sz="3200" smtClean="0"/>
              <a:t>What you can do if you are not sure if you need to make a report</a:t>
            </a:r>
          </a:p>
          <a:p>
            <a:pPr marL="342900" lvl="1" indent="-342900">
              <a:buClr>
                <a:schemeClr val="folHlink"/>
              </a:buClr>
              <a:buSzPct val="60000"/>
            </a:pPr>
            <a:endParaRPr lang="en-US" sz="1200" smtClean="0"/>
          </a:p>
          <a:p>
            <a:pPr marL="342900" lvl="1" indent="-342900">
              <a:buClr>
                <a:schemeClr val="folHlink"/>
              </a:buClr>
              <a:buSzPct val="60000"/>
            </a:pPr>
            <a:r>
              <a:rPr lang="en-US" sz="3200" smtClean="0"/>
              <a:t>Where to get more information</a:t>
            </a:r>
          </a:p>
        </p:txBody>
      </p:sp>
      <p:sp>
        <p:nvSpPr>
          <p:cNvPr id="614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6149" name="Slide Number Placeholder 4"/>
          <p:cNvSpPr>
            <a:spLocks noGrp="1"/>
          </p:cNvSpPr>
          <p:nvPr>
            <p:ph type="sldNum" sz="quarter" idx="12"/>
          </p:nvPr>
        </p:nvSpPr>
        <p:spPr>
          <a:noFill/>
        </p:spPr>
        <p:txBody>
          <a:bodyPr/>
          <a:lstStyle/>
          <a:p>
            <a:fld id="{20F1C098-7930-48E0-A8B3-3FB0C4E6AF11}" type="slidenum">
              <a:rPr lang="en-US"/>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smtClean="0"/>
              <a:t>What to Report</a:t>
            </a:r>
          </a:p>
        </p:txBody>
      </p:sp>
      <p:sp>
        <p:nvSpPr>
          <p:cNvPr id="43011" name="Rectangle 3"/>
          <p:cNvSpPr>
            <a:spLocks noGrp="1" noChangeArrowheads="1"/>
          </p:cNvSpPr>
          <p:nvPr>
            <p:ph type="body" idx="1"/>
          </p:nvPr>
        </p:nvSpPr>
        <p:spPr>
          <a:xfrm>
            <a:off x="228600" y="2057400"/>
            <a:ext cx="8686800" cy="4495800"/>
          </a:xfrm>
        </p:spPr>
        <p:txBody>
          <a:bodyPr/>
          <a:lstStyle/>
          <a:p>
            <a:pPr eaLnBrk="1" hangingPunct="1">
              <a:lnSpc>
                <a:spcPct val="90000"/>
              </a:lnSpc>
              <a:buFont typeface="Wingdings" pitchFamily="2" charset="2"/>
              <a:buNone/>
            </a:pPr>
            <a:r>
              <a:rPr lang="en-US" smtClean="0"/>
              <a:t>When you make a report, Child Protective Services will want to know …</a:t>
            </a:r>
          </a:p>
          <a:p>
            <a:pPr lvl="1" eaLnBrk="1" hangingPunct="1">
              <a:lnSpc>
                <a:spcPct val="90000"/>
              </a:lnSpc>
              <a:buClr>
                <a:schemeClr val="tx2"/>
              </a:buClr>
            </a:pPr>
            <a:r>
              <a:rPr lang="en-US" sz="3000" smtClean="0"/>
              <a:t>Information about the student, parent(s), suspected abuser - names, addresses, relationships, phone #, student’s date of birth</a:t>
            </a:r>
          </a:p>
          <a:p>
            <a:pPr lvl="1" eaLnBrk="1" hangingPunct="1">
              <a:lnSpc>
                <a:spcPct val="90000"/>
              </a:lnSpc>
              <a:buClr>
                <a:schemeClr val="tx2"/>
              </a:buClr>
            </a:pPr>
            <a:r>
              <a:rPr lang="en-US" sz="3000" smtClean="0"/>
              <a:t>Specifics of the observed injury – what, where</a:t>
            </a:r>
          </a:p>
          <a:p>
            <a:pPr lvl="1" eaLnBrk="1" hangingPunct="1">
              <a:lnSpc>
                <a:spcPct val="90000"/>
              </a:lnSpc>
              <a:buClr>
                <a:schemeClr val="tx2"/>
              </a:buClr>
            </a:pPr>
            <a:r>
              <a:rPr lang="en-US" sz="3000" smtClean="0"/>
              <a:t>Any statements made by the student</a:t>
            </a:r>
          </a:p>
        </p:txBody>
      </p:sp>
      <p:sp>
        <p:nvSpPr>
          <p:cNvPr id="4301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3013" name="Slide Number Placeholder 4"/>
          <p:cNvSpPr>
            <a:spLocks noGrp="1"/>
          </p:cNvSpPr>
          <p:nvPr>
            <p:ph type="sldNum" sz="quarter" idx="12"/>
          </p:nvPr>
        </p:nvSpPr>
        <p:spPr>
          <a:noFill/>
        </p:spPr>
        <p:txBody>
          <a:bodyPr/>
          <a:lstStyle/>
          <a:p>
            <a:fld id="{F331E10A-1E8A-4C53-A156-83F107521354}" type="slidenum">
              <a:rPr lang="en-US"/>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smtClean="0"/>
              <a:t>What to Report </a:t>
            </a:r>
            <a:r>
              <a:rPr lang="en-US" sz="3200" smtClean="0"/>
              <a:t>(continued)</a:t>
            </a:r>
          </a:p>
        </p:txBody>
      </p:sp>
      <p:sp>
        <p:nvSpPr>
          <p:cNvPr id="44035" name="Rectangle 3"/>
          <p:cNvSpPr>
            <a:spLocks noGrp="1" noChangeArrowheads="1"/>
          </p:cNvSpPr>
          <p:nvPr>
            <p:ph type="body" idx="1"/>
          </p:nvPr>
        </p:nvSpPr>
        <p:spPr>
          <a:xfrm>
            <a:off x="381000" y="2362200"/>
            <a:ext cx="8382000" cy="4495800"/>
          </a:xfrm>
        </p:spPr>
        <p:txBody>
          <a:bodyPr/>
          <a:lstStyle/>
          <a:p>
            <a:pPr eaLnBrk="1" hangingPunct="1">
              <a:lnSpc>
                <a:spcPct val="90000"/>
              </a:lnSpc>
              <a:buFont typeface="Wingdings" pitchFamily="2" charset="2"/>
              <a:buNone/>
            </a:pPr>
            <a:r>
              <a:rPr lang="en-US" smtClean="0"/>
              <a:t>When you make a report, Child Protective Services will want to know …</a:t>
            </a:r>
          </a:p>
          <a:p>
            <a:pPr eaLnBrk="1" hangingPunct="1">
              <a:lnSpc>
                <a:spcPct val="90000"/>
              </a:lnSpc>
              <a:buFont typeface="Wingdings" pitchFamily="2" charset="2"/>
              <a:buNone/>
            </a:pPr>
            <a:endParaRPr lang="en-US" sz="1200" smtClean="0"/>
          </a:p>
          <a:p>
            <a:pPr lvl="1" eaLnBrk="1" hangingPunct="1">
              <a:lnSpc>
                <a:spcPct val="90000"/>
              </a:lnSpc>
              <a:buClr>
                <a:schemeClr val="tx2"/>
              </a:buClr>
            </a:pPr>
            <a:r>
              <a:rPr lang="en-US" sz="3000" smtClean="0"/>
              <a:t>Any prior concerns you may have about possible mistreatment of the student that may not have required a report at that time</a:t>
            </a:r>
          </a:p>
          <a:p>
            <a:pPr lvl="1" eaLnBrk="1" hangingPunct="1">
              <a:lnSpc>
                <a:spcPct val="90000"/>
              </a:lnSpc>
              <a:buClr>
                <a:schemeClr val="tx2"/>
              </a:buClr>
            </a:pPr>
            <a:endParaRPr lang="en-US" sz="1200" smtClean="0"/>
          </a:p>
          <a:p>
            <a:pPr lvl="1" eaLnBrk="1" hangingPunct="1">
              <a:lnSpc>
                <a:spcPct val="90000"/>
              </a:lnSpc>
              <a:buClr>
                <a:schemeClr val="tx2"/>
              </a:buClr>
            </a:pPr>
            <a:r>
              <a:rPr lang="en-US" sz="3000" smtClean="0"/>
              <a:t>Relevant cultural context, if any</a:t>
            </a:r>
          </a:p>
        </p:txBody>
      </p:sp>
      <p:sp>
        <p:nvSpPr>
          <p:cNvPr id="4403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4037" name="Slide Number Placeholder 4"/>
          <p:cNvSpPr>
            <a:spLocks noGrp="1"/>
          </p:cNvSpPr>
          <p:nvPr>
            <p:ph type="sldNum" sz="quarter" idx="12"/>
          </p:nvPr>
        </p:nvSpPr>
        <p:spPr>
          <a:noFill/>
        </p:spPr>
        <p:txBody>
          <a:bodyPr/>
          <a:lstStyle/>
          <a:p>
            <a:fld id="{D72E921F-7CE2-44A1-B8A6-B11CA41EE5B9}" type="slidenum">
              <a:rPr lang="en-US"/>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smtClean="0"/>
              <a:t>What to Report </a:t>
            </a:r>
            <a:r>
              <a:rPr lang="en-US" sz="3200" smtClean="0"/>
              <a:t>(continued)</a:t>
            </a:r>
          </a:p>
        </p:txBody>
      </p:sp>
      <p:sp>
        <p:nvSpPr>
          <p:cNvPr id="45059" name="Rectangle 3"/>
          <p:cNvSpPr>
            <a:spLocks noGrp="1" noChangeArrowheads="1"/>
          </p:cNvSpPr>
          <p:nvPr>
            <p:ph type="body" idx="1"/>
          </p:nvPr>
        </p:nvSpPr>
        <p:spPr>
          <a:xfrm>
            <a:off x="609600" y="2133600"/>
            <a:ext cx="7772400" cy="4114800"/>
          </a:xfrm>
        </p:spPr>
        <p:txBody>
          <a:bodyPr/>
          <a:lstStyle/>
          <a:p>
            <a:pPr eaLnBrk="1" hangingPunct="1">
              <a:lnSpc>
                <a:spcPct val="90000"/>
              </a:lnSpc>
              <a:buFont typeface="Wingdings" pitchFamily="2" charset="2"/>
              <a:buNone/>
            </a:pPr>
            <a:r>
              <a:rPr lang="en-US" smtClean="0"/>
              <a:t>Be prepared to offer this information</a:t>
            </a:r>
            <a:endParaRPr lang="en-US" sz="1200" smtClean="0"/>
          </a:p>
          <a:p>
            <a:pPr lvl="1" eaLnBrk="1" hangingPunct="1">
              <a:lnSpc>
                <a:spcPct val="90000"/>
              </a:lnSpc>
              <a:buClr>
                <a:schemeClr val="tx2"/>
              </a:buClr>
            </a:pPr>
            <a:r>
              <a:rPr lang="en-US" smtClean="0"/>
              <a:t>Does the suspected perpetrator have access to the student?</a:t>
            </a:r>
          </a:p>
          <a:p>
            <a:pPr lvl="1" eaLnBrk="1" hangingPunct="1">
              <a:lnSpc>
                <a:spcPct val="90000"/>
              </a:lnSpc>
              <a:buClr>
                <a:schemeClr val="tx2"/>
              </a:buClr>
            </a:pPr>
            <a:r>
              <a:rPr lang="en-US" smtClean="0"/>
              <a:t>Do you have any concerns for the student’s immediate safety?</a:t>
            </a:r>
          </a:p>
          <a:p>
            <a:pPr lvl="1" eaLnBrk="1" hangingPunct="1">
              <a:lnSpc>
                <a:spcPct val="90000"/>
              </a:lnSpc>
              <a:buClr>
                <a:schemeClr val="tx2"/>
              </a:buClr>
            </a:pPr>
            <a:r>
              <a:rPr lang="en-US" smtClean="0"/>
              <a:t>Does anyone else know about the suspected abuse or neglect?</a:t>
            </a:r>
          </a:p>
          <a:p>
            <a:pPr lvl="1" eaLnBrk="1" hangingPunct="1">
              <a:lnSpc>
                <a:spcPct val="90000"/>
              </a:lnSpc>
              <a:buClr>
                <a:schemeClr val="tx2"/>
              </a:buClr>
            </a:pPr>
            <a:r>
              <a:rPr lang="en-US" smtClean="0"/>
              <a:t>Are there other children in the household?  If so, what are their ages?</a:t>
            </a:r>
          </a:p>
        </p:txBody>
      </p:sp>
      <p:sp>
        <p:nvSpPr>
          <p:cNvPr id="4506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5061" name="Slide Number Placeholder 4"/>
          <p:cNvSpPr>
            <a:spLocks noGrp="1"/>
          </p:cNvSpPr>
          <p:nvPr>
            <p:ph type="sldNum" sz="quarter" idx="12"/>
          </p:nvPr>
        </p:nvSpPr>
        <p:spPr>
          <a:noFill/>
        </p:spPr>
        <p:txBody>
          <a:bodyPr/>
          <a:lstStyle/>
          <a:p>
            <a:fld id="{D8826477-B988-4C8C-88F0-C3323BA1C70C}" type="slidenum">
              <a:rPr lang="en-US"/>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smtClean="0"/>
              <a:t>Making the Report</a:t>
            </a:r>
          </a:p>
        </p:txBody>
      </p:sp>
      <p:sp>
        <p:nvSpPr>
          <p:cNvPr id="46083" name="Rectangle 3"/>
          <p:cNvSpPr>
            <a:spLocks noGrp="1" noChangeArrowheads="1"/>
          </p:cNvSpPr>
          <p:nvPr>
            <p:ph type="body" idx="1"/>
          </p:nvPr>
        </p:nvSpPr>
        <p:spPr>
          <a:xfrm>
            <a:off x="685800" y="2133600"/>
            <a:ext cx="8001000" cy="4114800"/>
          </a:xfrm>
        </p:spPr>
        <p:txBody>
          <a:bodyPr/>
          <a:lstStyle/>
          <a:p>
            <a:pPr eaLnBrk="1" hangingPunct="1"/>
            <a:r>
              <a:rPr lang="en-US" smtClean="0"/>
              <a:t>It’s OK to ask the intake worker questions (e.g., What will happen next?)</a:t>
            </a:r>
            <a:endParaRPr lang="en-US" sz="1200" smtClean="0"/>
          </a:p>
          <a:p>
            <a:pPr eaLnBrk="1" hangingPunct="1"/>
            <a:r>
              <a:rPr lang="en-US" smtClean="0"/>
              <a:t>You may wish to document your report</a:t>
            </a:r>
          </a:p>
          <a:p>
            <a:pPr lvl="1" eaLnBrk="1" hangingPunct="1"/>
            <a:r>
              <a:rPr lang="en-US" smtClean="0"/>
              <a:t>Date</a:t>
            </a:r>
          </a:p>
          <a:p>
            <a:pPr lvl="1" eaLnBrk="1" hangingPunct="1"/>
            <a:r>
              <a:rPr lang="en-US" smtClean="0"/>
              <a:t>What you reported</a:t>
            </a:r>
          </a:p>
          <a:p>
            <a:pPr lvl="1" eaLnBrk="1" hangingPunct="1"/>
            <a:r>
              <a:rPr lang="en-US" smtClean="0"/>
              <a:t>What agency you reported to</a:t>
            </a:r>
          </a:p>
          <a:p>
            <a:pPr lvl="1" eaLnBrk="1" hangingPunct="1"/>
            <a:r>
              <a:rPr lang="en-US" smtClean="0"/>
              <a:t>The name &amp; contact information of the person you reported to</a:t>
            </a:r>
          </a:p>
        </p:txBody>
      </p:sp>
      <p:sp>
        <p:nvSpPr>
          <p:cNvPr id="4608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6085" name="Slide Number Placeholder 4"/>
          <p:cNvSpPr>
            <a:spLocks noGrp="1"/>
          </p:cNvSpPr>
          <p:nvPr>
            <p:ph type="sldNum" sz="quarter" idx="12"/>
          </p:nvPr>
        </p:nvSpPr>
        <p:spPr>
          <a:noFill/>
        </p:spPr>
        <p:txBody>
          <a:bodyPr/>
          <a:lstStyle/>
          <a:p>
            <a:fld id="{A6AB00F6-99CA-4A98-8FBF-9CAECFF51A02}" type="slidenum">
              <a:rPr lang="en-US"/>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Sources for More Information</a:t>
            </a:r>
          </a:p>
        </p:txBody>
      </p:sp>
      <p:sp>
        <p:nvSpPr>
          <p:cNvPr id="47107" name="Content Placeholder 2"/>
          <p:cNvSpPr>
            <a:spLocks noGrp="1"/>
          </p:cNvSpPr>
          <p:nvPr>
            <p:ph idx="1"/>
          </p:nvPr>
        </p:nvSpPr>
        <p:spPr>
          <a:xfrm>
            <a:off x="685800" y="2743200"/>
            <a:ext cx="8229600" cy="4114800"/>
          </a:xfrm>
        </p:spPr>
        <p:txBody>
          <a:bodyPr/>
          <a:lstStyle/>
          <a:p>
            <a:pPr eaLnBrk="1" hangingPunct="1">
              <a:lnSpc>
                <a:spcPct val="80000"/>
              </a:lnSpc>
            </a:pPr>
            <a:r>
              <a:rPr lang="en-US" smtClean="0"/>
              <a:t>Department of Public Instruction</a:t>
            </a:r>
          </a:p>
          <a:p>
            <a:pPr eaLnBrk="1" hangingPunct="1">
              <a:lnSpc>
                <a:spcPct val="80000"/>
              </a:lnSpc>
              <a:buFont typeface="Wingdings" pitchFamily="2" charset="2"/>
              <a:buNone/>
            </a:pPr>
            <a:r>
              <a:rPr lang="en-US" smtClean="0">
                <a:hlinkClick r:id="rId3"/>
              </a:rPr>
              <a:t>http://www.dpi.wi.gov/sspw/can.html</a:t>
            </a:r>
            <a:endParaRPr lang="en-US" smtClean="0"/>
          </a:p>
          <a:p>
            <a:pPr eaLnBrk="1" hangingPunct="1">
              <a:lnSpc>
                <a:spcPct val="80000"/>
              </a:lnSpc>
              <a:buFont typeface="Wingdings" pitchFamily="2" charset="2"/>
              <a:buNone/>
            </a:pPr>
            <a:r>
              <a:rPr lang="en-US" smtClean="0"/>
              <a:t> </a:t>
            </a:r>
          </a:p>
          <a:p>
            <a:pPr eaLnBrk="1" hangingPunct="1">
              <a:lnSpc>
                <a:spcPct val="80000"/>
              </a:lnSpc>
            </a:pPr>
            <a:r>
              <a:rPr lang="en-US" smtClean="0"/>
              <a:t>Department of Children &amp; Families</a:t>
            </a:r>
          </a:p>
          <a:p>
            <a:pPr eaLnBrk="1" hangingPunct="1">
              <a:lnSpc>
                <a:spcPct val="80000"/>
              </a:lnSpc>
              <a:buFont typeface="Wingdings" pitchFamily="2" charset="2"/>
              <a:buNone/>
            </a:pPr>
            <a:r>
              <a:rPr lang="en-US" smtClean="0">
                <a:hlinkClick r:id="rId4"/>
              </a:rPr>
              <a:t>http://dcf.wi.gov/children/CPS/index.htm</a:t>
            </a:r>
            <a:r>
              <a:rPr lang="en-US" smtClean="0"/>
              <a:t> </a:t>
            </a:r>
          </a:p>
        </p:txBody>
      </p:sp>
      <p:sp>
        <p:nvSpPr>
          <p:cNvPr id="4710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7109" name="Slide Number Placeholder 4"/>
          <p:cNvSpPr>
            <a:spLocks noGrp="1"/>
          </p:cNvSpPr>
          <p:nvPr>
            <p:ph type="sldNum" sz="quarter" idx="12"/>
          </p:nvPr>
        </p:nvSpPr>
        <p:spPr>
          <a:noFill/>
        </p:spPr>
        <p:txBody>
          <a:bodyPr/>
          <a:lstStyle/>
          <a:p>
            <a:fld id="{DDD689E1-D3C7-4412-8F30-F173538950F3}" type="slidenum">
              <a:rPr lang="en-US"/>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smtClean="0"/>
              <a:t>Sources for More Information </a:t>
            </a:r>
            <a:r>
              <a:rPr lang="en-US" sz="3200" smtClean="0"/>
              <a:t>(continued)</a:t>
            </a:r>
          </a:p>
        </p:txBody>
      </p:sp>
      <p:sp>
        <p:nvSpPr>
          <p:cNvPr id="48131" name="Content Placeholder 2"/>
          <p:cNvSpPr>
            <a:spLocks noGrp="1"/>
          </p:cNvSpPr>
          <p:nvPr>
            <p:ph idx="1"/>
          </p:nvPr>
        </p:nvSpPr>
        <p:spPr>
          <a:xfrm>
            <a:off x="685800" y="2286000"/>
            <a:ext cx="8229600" cy="4114800"/>
          </a:xfrm>
        </p:spPr>
        <p:txBody>
          <a:bodyPr/>
          <a:lstStyle/>
          <a:p>
            <a:pPr eaLnBrk="1" hangingPunct="1"/>
            <a:r>
              <a:rPr lang="en-US" smtClean="0"/>
              <a:t>County departments of social services</a:t>
            </a:r>
          </a:p>
          <a:p>
            <a:pPr eaLnBrk="1" hangingPunct="1"/>
            <a:endParaRPr lang="en-US" sz="1200" smtClean="0"/>
          </a:p>
          <a:p>
            <a:pPr eaLnBrk="1" hangingPunct="1"/>
            <a:r>
              <a:rPr lang="en-US" smtClean="0"/>
              <a:t>Police-school liaison officers or other local law enforcement officers</a:t>
            </a:r>
          </a:p>
          <a:p>
            <a:pPr eaLnBrk="1" hangingPunct="1"/>
            <a:endParaRPr lang="en-US" sz="1200" smtClean="0"/>
          </a:p>
          <a:p>
            <a:pPr eaLnBrk="1" hangingPunct="1"/>
            <a:r>
              <a:rPr lang="en-US" smtClean="0"/>
              <a:t>School counselors, nurses, psychologists, social workers &amp; administrators</a:t>
            </a:r>
          </a:p>
        </p:txBody>
      </p:sp>
      <p:sp>
        <p:nvSpPr>
          <p:cNvPr id="4813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8133" name="Slide Number Placeholder 4"/>
          <p:cNvSpPr>
            <a:spLocks noGrp="1"/>
          </p:cNvSpPr>
          <p:nvPr>
            <p:ph type="sldNum" sz="quarter" idx="12"/>
          </p:nvPr>
        </p:nvSpPr>
        <p:spPr>
          <a:noFill/>
        </p:spPr>
        <p:txBody>
          <a:bodyPr/>
          <a:lstStyle/>
          <a:p>
            <a:fld id="{C6A08AA5-F18F-4CD5-A585-BBF30A65AF3E}" type="slidenum">
              <a:rPr lang="en-US"/>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smtClean="0"/>
              <a:t>Here is what we covered</a:t>
            </a:r>
          </a:p>
        </p:txBody>
      </p:sp>
      <p:sp>
        <p:nvSpPr>
          <p:cNvPr id="49155" name="Rectangle 3"/>
          <p:cNvSpPr>
            <a:spLocks noGrp="1" noChangeArrowheads="1"/>
          </p:cNvSpPr>
          <p:nvPr>
            <p:ph type="body" idx="1"/>
          </p:nvPr>
        </p:nvSpPr>
        <p:spPr>
          <a:xfrm>
            <a:off x="990600" y="2133600"/>
            <a:ext cx="7772400" cy="4535488"/>
          </a:xfrm>
        </p:spPr>
        <p:txBody>
          <a:bodyPr/>
          <a:lstStyle/>
          <a:p>
            <a:pPr eaLnBrk="1" hangingPunct="1">
              <a:lnSpc>
                <a:spcPct val="90000"/>
              </a:lnSpc>
            </a:pPr>
            <a:r>
              <a:rPr lang="en-US" smtClean="0"/>
              <a:t>Definitions of child abuse &amp; neglect</a:t>
            </a:r>
          </a:p>
          <a:p>
            <a:pPr eaLnBrk="1" hangingPunct="1">
              <a:lnSpc>
                <a:spcPct val="90000"/>
              </a:lnSpc>
            </a:pPr>
            <a:r>
              <a:rPr lang="en-US" smtClean="0"/>
              <a:t>Warning signs</a:t>
            </a:r>
          </a:p>
          <a:p>
            <a:pPr marL="342900" lvl="1" indent="-342900">
              <a:buClr>
                <a:schemeClr val="folHlink"/>
              </a:buClr>
              <a:buSzPct val="60000"/>
            </a:pPr>
            <a:r>
              <a:rPr lang="en-US" sz="3200" smtClean="0"/>
              <a:t>What is not child abuse or neglect</a:t>
            </a:r>
            <a:endParaRPr lang="en-US" sz="1200" smtClean="0"/>
          </a:p>
          <a:p>
            <a:pPr marL="342900" lvl="1" indent="-342900">
              <a:buClr>
                <a:schemeClr val="folHlink"/>
              </a:buClr>
              <a:buSzPct val="60000"/>
            </a:pPr>
            <a:r>
              <a:rPr lang="en-US" sz="3200" smtClean="0"/>
              <a:t>How to make a report &amp; what to report</a:t>
            </a:r>
            <a:endParaRPr lang="en-US" sz="1200" smtClean="0"/>
          </a:p>
          <a:p>
            <a:pPr marL="342900" lvl="1" indent="-342900">
              <a:buClr>
                <a:schemeClr val="folHlink"/>
              </a:buClr>
              <a:buSzPct val="60000"/>
            </a:pPr>
            <a:r>
              <a:rPr lang="en-US" sz="3200" smtClean="0"/>
              <a:t>What you can do if you are not sure if you need to make a report</a:t>
            </a:r>
            <a:endParaRPr lang="en-US" sz="1200" smtClean="0"/>
          </a:p>
          <a:p>
            <a:pPr marL="342900" lvl="1" indent="-342900">
              <a:buClr>
                <a:schemeClr val="folHlink"/>
              </a:buClr>
              <a:buSzPct val="60000"/>
            </a:pPr>
            <a:r>
              <a:rPr lang="en-US" sz="3200" smtClean="0"/>
              <a:t>Where to get more information</a:t>
            </a:r>
            <a:endParaRPr lang="en-US" smtClean="0"/>
          </a:p>
          <a:p>
            <a:pPr eaLnBrk="1" hangingPunct="1">
              <a:lnSpc>
                <a:spcPct val="90000"/>
              </a:lnSpc>
            </a:pPr>
            <a:endParaRPr lang="en-US" smtClean="0"/>
          </a:p>
          <a:p>
            <a:pPr eaLnBrk="1" hangingPunct="1">
              <a:lnSpc>
                <a:spcPct val="90000"/>
              </a:lnSpc>
            </a:pPr>
            <a:endParaRPr lang="en-US" smtClean="0"/>
          </a:p>
        </p:txBody>
      </p:sp>
      <p:sp>
        <p:nvSpPr>
          <p:cNvPr id="4915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49157" name="Slide Number Placeholder 4"/>
          <p:cNvSpPr>
            <a:spLocks noGrp="1"/>
          </p:cNvSpPr>
          <p:nvPr>
            <p:ph type="sldNum" sz="quarter" idx="12"/>
          </p:nvPr>
        </p:nvSpPr>
        <p:spPr>
          <a:noFill/>
        </p:spPr>
        <p:txBody>
          <a:bodyPr/>
          <a:lstStyle/>
          <a:p>
            <a:fld id="{15431D82-73E2-4AF1-9210-9F3A7A3B768C}" type="slidenum">
              <a:rPr lang="en-US"/>
              <a:pPr/>
              <a:t>46</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mtClean="0"/>
              <a:t>What is Neglect?</a:t>
            </a:r>
          </a:p>
        </p:txBody>
      </p:sp>
      <p:sp>
        <p:nvSpPr>
          <p:cNvPr id="7171" name="Rectangle 3"/>
          <p:cNvSpPr>
            <a:spLocks noGrp="1" noChangeArrowheads="1"/>
          </p:cNvSpPr>
          <p:nvPr>
            <p:ph type="body" idx="1"/>
          </p:nvPr>
        </p:nvSpPr>
        <p:spPr>
          <a:xfrm>
            <a:off x="762000" y="2057400"/>
            <a:ext cx="7772400" cy="4114800"/>
          </a:xfrm>
        </p:spPr>
        <p:txBody>
          <a:bodyPr/>
          <a:lstStyle/>
          <a:p>
            <a:pPr eaLnBrk="1" hangingPunct="1"/>
            <a:r>
              <a:rPr lang="en-US" sz="2800" smtClean="0"/>
              <a:t>Neglect means the failure of a parent or other caregiver to provide for the basic needs of a child to the point that it seriously endangers a child’s physical health</a:t>
            </a:r>
          </a:p>
          <a:p>
            <a:pPr eaLnBrk="1" hangingPunct="1"/>
            <a:r>
              <a:rPr lang="en-US" sz="2800" smtClean="0"/>
              <a:t>Neglect can be related to inadequate food, clothing, shelter, medical care or supervision</a:t>
            </a:r>
          </a:p>
          <a:p>
            <a:pPr eaLnBrk="1" hangingPunct="1"/>
            <a:r>
              <a:rPr lang="en-US" sz="2800" smtClean="0"/>
              <a:t>It is not considered neglect if poverty is the only reason a child has inadequate care</a:t>
            </a:r>
          </a:p>
          <a:p>
            <a:pPr eaLnBrk="1" hangingPunct="1">
              <a:buFont typeface="Wingdings" pitchFamily="2" charset="2"/>
              <a:buNone/>
            </a:pPr>
            <a:endParaRPr lang="en-US" sz="2000" smtClean="0"/>
          </a:p>
        </p:txBody>
      </p:sp>
      <p:sp>
        <p:nvSpPr>
          <p:cNvPr id="7172"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7173" name="Slide Number Placeholder 4"/>
          <p:cNvSpPr>
            <a:spLocks noGrp="1"/>
          </p:cNvSpPr>
          <p:nvPr>
            <p:ph type="sldNum" sz="quarter" idx="12"/>
          </p:nvPr>
        </p:nvSpPr>
        <p:spPr>
          <a:noFill/>
        </p:spPr>
        <p:txBody>
          <a:bodyPr/>
          <a:lstStyle/>
          <a:p>
            <a:fld id="{77603F9E-B323-4041-85DF-DF9D09AE0402}"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Who are “caregivers”?</a:t>
            </a:r>
          </a:p>
        </p:txBody>
      </p:sp>
      <p:sp>
        <p:nvSpPr>
          <p:cNvPr id="8195" name="Content Placeholder 2"/>
          <p:cNvSpPr>
            <a:spLocks noGrp="1"/>
          </p:cNvSpPr>
          <p:nvPr>
            <p:ph idx="1"/>
          </p:nvPr>
        </p:nvSpPr>
        <p:spPr>
          <a:xfrm>
            <a:off x="914400" y="1828800"/>
            <a:ext cx="7772400" cy="4114800"/>
          </a:xfrm>
        </p:spPr>
        <p:txBody>
          <a:bodyPr/>
          <a:lstStyle/>
          <a:p>
            <a:r>
              <a:rPr lang="en-US" smtClean="0"/>
              <a:t>Caregivers include …  </a:t>
            </a:r>
          </a:p>
          <a:p>
            <a:pPr lvl="1"/>
            <a:r>
              <a:rPr lang="en-US" sz="2600" smtClean="0"/>
              <a:t>Parents/guardians</a:t>
            </a:r>
          </a:p>
          <a:p>
            <a:pPr lvl="1"/>
            <a:r>
              <a:rPr lang="en-US" sz="2600" smtClean="0"/>
              <a:t>Other relatives, including older siblings</a:t>
            </a:r>
          </a:p>
          <a:p>
            <a:pPr lvl="1"/>
            <a:r>
              <a:rPr lang="en-US" sz="2600" smtClean="0"/>
              <a:t>Foster parents</a:t>
            </a:r>
          </a:p>
          <a:p>
            <a:pPr lvl="1"/>
            <a:r>
              <a:rPr lang="en-US" sz="2600" smtClean="0"/>
              <a:t>Child care providers</a:t>
            </a:r>
          </a:p>
          <a:p>
            <a:pPr lvl="1"/>
            <a:r>
              <a:rPr lang="en-US" sz="2600" smtClean="0"/>
              <a:t>Babysitters</a:t>
            </a:r>
          </a:p>
          <a:p>
            <a:pPr lvl="1"/>
            <a:r>
              <a:rPr lang="en-US" sz="2600" smtClean="0"/>
              <a:t>Teachers &amp; other educators</a:t>
            </a:r>
          </a:p>
          <a:p>
            <a:pPr lvl="1"/>
            <a:r>
              <a:rPr lang="en-US" sz="2600" smtClean="0"/>
              <a:t>Live-in partners of parents, even if they care for the child only occasionally</a:t>
            </a:r>
          </a:p>
          <a:p>
            <a:pPr>
              <a:buFont typeface="Wingdings" pitchFamily="2" charset="2"/>
              <a:buNone/>
            </a:pPr>
            <a:endParaRPr lang="en-US" sz="1600" smtClean="0"/>
          </a:p>
        </p:txBody>
      </p:sp>
      <p:sp>
        <p:nvSpPr>
          <p:cNvPr id="8196"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8197" name="Slide Number Placeholder 4"/>
          <p:cNvSpPr>
            <a:spLocks noGrp="1"/>
          </p:cNvSpPr>
          <p:nvPr>
            <p:ph type="sldNum" sz="quarter" idx="12"/>
          </p:nvPr>
        </p:nvSpPr>
        <p:spPr>
          <a:noFill/>
        </p:spPr>
        <p:txBody>
          <a:bodyPr/>
          <a:lstStyle/>
          <a:p>
            <a:fld id="{AD45E546-D80B-441A-BA45-42B4E3D65D83}" type="slidenum">
              <a:rPr lang="en-US"/>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Warning Signs of Possible Neglect</a:t>
            </a:r>
          </a:p>
        </p:txBody>
      </p:sp>
      <p:sp>
        <p:nvSpPr>
          <p:cNvPr id="9219" name="Rectangle 3"/>
          <p:cNvSpPr>
            <a:spLocks noGrp="1" noChangeArrowheads="1"/>
          </p:cNvSpPr>
          <p:nvPr>
            <p:ph type="body" idx="1"/>
          </p:nvPr>
        </p:nvSpPr>
        <p:spPr>
          <a:xfrm>
            <a:off x="762000" y="2209800"/>
            <a:ext cx="7772400" cy="4114800"/>
          </a:xfrm>
        </p:spPr>
        <p:txBody>
          <a:bodyPr/>
          <a:lstStyle/>
          <a:p>
            <a:pPr eaLnBrk="1" hangingPunct="1">
              <a:buFont typeface="Wingdings" pitchFamily="2" charset="2"/>
              <a:buNone/>
            </a:pPr>
            <a:r>
              <a:rPr lang="en-US" sz="3000" smtClean="0"/>
              <a:t>Regular or frequent …</a:t>
            </a:r>
          </a:p>
          <a:p>
            <a:pPr eaLnBrk="1" hangingPunct="1">
              <a:buFont typeface="Wingdings" pitchFamily="2" charset="2"/>
              <a:buNone/>
            </a:pPr>
            <a:endParaRPr lang="en-US" sz="1200" smtClean="0"/>
          </a:p>
          <a:p>
            <a:pPr eaLnBrk="1" hangingPunct="1"/>
            <a:r>
              <a:rPr lang="en-US" sz="3000" smtClean="0"/>
              <a:t>soiled clothing or inadequate clothing for the weather</a:t>
            </a:r>
          </a:p>
          <a:p>
            <a:pPr eaLnBrk="1" hangingPunct="1"/>
            <a:endParaRPr lang="en-US" sz="1200" smtClean="0"/>
          </a:p>
          <a:p>
            <a:pPr eaLnBrk="1" hangingPunct="1"/>
            <a:r>
              <a:rPr lang="en-US" sz="3000" smtClean="0"/>
              <a:t>hunger, hoarding or stealing food, poor nutrition</a:t>
            </a:r>
          </a:p>
          <a:p>
            <a:pPr eaLnBrk="1" hangingPunct="1"/>
            <a:endParaRPr lang="en-US" sz="1200" smtClean="0"/>
          </a:p>
          <a:p>
            <a:pPr eaLnBrk="1" hangingPunct="1"/>
            <a:r>
              <a:rPr lang="en-US" sz="3000" smtClean="0"/>
              <a:t>listlessness or fatigue</a:t>
            </a:r>
          </a:p>
        </p:txBody>
      </p:sp>
      <p:sp>
        <p:nvSpPr>
          <p:cNvPr id="9220"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9221" name="Slide Number Placeholder 4"/>
          <p:cNvSpPr>
            <a:spLocks noGrp="1"/>
          </p:cNvSpPr>
          <p:nvPr>
            <p:ph type="sldNum" sz="quarter" idx="12"/>
          </p:nvPr>
        </p:nvSpPr>
        <p:spPr>
          <a:noFill/>
        </p:spPr>
        <p:txBody>
          <a:bodyPr/>
          <a:lstStyle/>
          <a:p>
            <a:fld id="{2BEDF2FF-2E46-485D-965A-CF71F6102FB0}"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t>Warning Signs of Possible Neglect </a:t>
            </a:r>
            <a:r>
              <a:rPr lang="en-US" sz="3200" smtClean="0"/>
              <a:t>(continued)</a:t>
            </a:r>
          </a:p>
        </p:txBody>
      </p:sp>
      <p:sp>
        <p:nvSpPr>
          <p:cNvPr id="10243" name="Rectangle 3"/>
          <p:cNvSpPr>
            <a:spLocks noGrp="1" noChangeArrowheads="1"/>
          </p:cNvSpPr>
          <p:nvPr>
            <p:ph type="body" idx="1"/>
          </p:nvPr>
        </p:nvSpPr>
        <p:spPr>
          <a:xfrm>
            <a:off x="762000" y="2209800"/>
            <a:ext cx="7772400" cy="4114800"/>
          </a:xfrm>
        </p:spPr>
        <p:txBody>
          <a:bodyPr/>
          <a:lstStyle/>
          <a:p>
            <a:pPr eaLnBrk="1" hangingPunct="1">
              <a:buFont typeface="Wingdings" pitchFamily="2" charset="2"/>
              <a:buNone/>
            </a:pPr>
            <a:r>
              <a:rPr lang="en-US" sz="3000" smtClean="0"/>
              <a:t>Regular or frequent …</a:t>
            </a:r>
          </a:p>
          <a:p>
            <a:pPr eaLnBrk="1" hangingPunct="1">
              <a:buFont typeface="Wingdings" pitchFamily="2" charset="2"/>
              <a:buNone/>
            </a:pPr>
            <a:endParaRPr lang="en-US" sz="1200" smtClean="0"/>
          </a:p>
          <a:p>
            <a:pPr eaLnBrk="1" hangingPunct="1"/>
            <a:r>
              <a:rPr lang="en-US" sz="3000" smtClean="0"/>
              <a:t>poor hygiene</a:t>
            </a:r>
          </a:p>
          <a:p>
            <a:pPr lvl="1" eaLnBrk="1" hangingPunct="1"/>
            <a:r>
              <a:rPr lang="en-US" sz="2600" smtClean="0"/>
              <a:t>odor of urine or feces</a:t>
            </a:r>
          </a:p>
          <a:p>
            <a:pPr lvl="1" eaLnBrk="1" hangingPunct="1"/>
            <a:r>
              <a:rPr lang="en-US" sz="2600" smtClean="0"/>
              <a:t>very bad breath</a:t>
            </a:r>
          </a:p>
          <a:p>
            <a:pPr lvl="1" eaLnBrk="1" hangingPunct="1"/>
            <a:r>
              <a:rPr lang="en-US" sz="2600" smtClean="0"/>
              <a:t>dirty or decaying teeth</a:t>
            </a:r>
            <a:endParaRPr lang="en-US" sz="3000" smtClean="0"/>
          </a:p>
          <a:p>
            <a:pPr eaLnBrk="1" hangingPunct="1"/>
            <a:endParaRPr lang="en-US" sz="1200" smtClean="0"/>
          </a:p>
          <a:p>
            <a:pPr eaLnBrk="1" hangingPunct="1"/>
            <a:r>
              <a:rPr lang="en-US" sz="3000" smtClean="0"/>
              <a:t>untreated medical problems</a:t>
            </a:r>
          </a:p>
        </p:txBody>
      </p:sp>
      <p:sp>
        <p:nvSpPr>
          <p:cNvPr id="10244"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0245" name="Slide Number Placeholder 4"/>
          <p:cNvSpPr>
            <a:spLocks noGrp="1"/>
          </p:cNvSpPr>
          <p:nvPr>
            <p:ph type="sldNum" sz="quarter" idx="12"/>
          </p:nvPr>
        </p:nvSpPr>
        <p:spPr>
          <a:noFill/>
        </p:spPr>
        <p:txBody>
          <a:bodyPr/>
          <a:lstStyle/>
          <a:p>
            <a:fld id="{7A461FDE-7731-4E68-9EC1-24D11125005B}" type="slidenum">
              <a:rPr lang="en-US"/>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t>Warning Signs of Possible Neglect </a:t>
            </a:r>
            <a:r>
              <a:rPr lang="en-US" sz="3200" smtClean="0"/>
              <a:t>(continued)</a:t>
            </a:r>
          </a:p>
        </p:txBody>
      </p:sp>
      <p:sp>
        <p:nvSpPr>
          <p:cNvPr id="12291" name="Rectangle 3"/>
          <p:cNvSpPr>
            <a:spLocks noGrp="1" noChangeArrowheads="1"/>
          </p:cNvSpPr>
          <p:nvPr>
            <p:ph type="body" idx="1"/>
          </p:nvPr>
        </p:nvSpPr>
        <p:spPr>
          <a:xfrm>
            <a:off x="838200" y="2057400"/>
            <a:ext cx="7772400" cy="4114800"/>
          </a:xfrm>
        </p:spPr>
        <p:txBody>
          <a:bodyPr/>
          <a:lstStyle/>
          <a:p>
            <a:pPr eaLnBrk="1" hangingPunct="1">
              <a:buFont typeface="Wingdings" pitchFamily="2" charset="2"/>
              <a:buNone/>
            </a:pPr>
            <a:r>
              <a:rPr lang="en-US" sz="3000" smtClean="0"/>
              <a:t>Regular or frequent …</a:t>
            </a:r>
          </a:p>
          <a:p>
            <a:pPr eaLnBrk="1" hangingPunct="1">
              <a:buFont typeface="Wingdings" pitchFamily="2" charset="2"/>
              <a:buNone/>
            </a:pPr>
            <a:endParaRPr lang="en-US" sz="1200" smtClean="0"/>
          </a:p>
          <a:p>
            <a:pPr eaLnBrk="1" hangingPunct="1"/>
            <a:r>
              <a:rPr lang="en-US" sz="3000" smtClean="0"/>
              <a:t>poor relationships</a:t>
            </a:r>
          </a:p>
          <a:p>
            <a:pPr eaLnBrk="1" hangingPunct="1"/>
            <a:endParaRPr lang="en-US" sz="1200" smtClean="0"/>
          </a:p>
          <a:p>
            <a:pPr eaLnBrk="1" hangingPunct="1"/>
            <a:r>
              <a:rPr lang="en-US" sz="3000" smtClean="0"/>
              <a:t>withdrawal from others</a:t>
            </a:r>
          </a:p>
          <a:p>
            <a:pPr eaLnBrk="1" hangingPunct="1"/>
            <a:endParaRPr lang="en-US" sz="1200" smtClean="0"/>
          </a:p>
          <a:p>
            <a:pPr eaLnBrk="1" hangingPunct="1"/>
            <a:r>
              <a:rPr lang="en-US" sz="3000" smtClean="0"/>
              <a:t>craving attention, even to the point of getting negative responses from others</a:t>
            </a:r>
          </a:p>
          <a:p>
            <a:pPr eaLnBrk="1" hangingPunct="1"/>
            <a:endParaRPr lang="en-US" sz="1200" smtClean="0"/>
          </a:p>
          <a:p>
            <a:pPr eaLnBrk="1" hangingPunct="1"/>
            <a:r>
              <a:rPr lang="en-US" sz="3000" smtClean="0"/>
              <a:t>low self-esteem</a:t>
            </a:r>
          </a:p>
        </p:txBody>
      </p:sp>
      <p:sp>
        <p:nvSpPr>
          <p:cNvPr id="11268" name="Footer Placeholder 3"/>
          <p:cNvSpPr>
            <a:spLocks noGrp="1"/>
          </p:cNvSpPr>
          <p:nvPr>
            <p:ph type="ftr" sz="quarter" idx="11"/>
          </p:nvPr>
        </p:nvSpPr>
        <p:spPr>
          <a:noFill/>
        </p:spPr>
        <p:txBody>
          <a:bodyPr/>
          <a:lstStyle/>
          <a:p>
            <a:r>
              <a:rPr lang="en-US" smtClean="0">
                <a:latin typeface="Tahoma" pitchFamily="34" charset="0"/>
              </a:rPr>
              <a:t>Wisconsin Department of Public Instruction, January 2012</a:t>
            </a:r>
          </a:p>
        </p:txBody>
      </p:sp>
      <p:sp>
        <p:nvSpPr>
          <p:cNvPr id="11269" name="Slide Number Placeholder 4"/>
          <p:cNvSpPr>
            <a:spLocks noGrp="1"/>
          </p:cNvSpPr>
          <p:nvPr>
            <p:ph type="sldNum" sz="quarter" idx="12"/>
          </p:nvPr>
        </p:nvSpPr>
        <p:spPr>
          <a:noFill/>
        </p:spPr>
        <p:txBody>
          <a:bodyPr/>
          <a:lstStyle/>
          <a:p>
            <a:fld id="{CEEB36E8-B732-41C6-84FB-F4D34D40A115}" type="slidenum">
              <a:rPr lang="en-US"/>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4062</TotalTime>
  <Words>4473</Words>
  <Application>Microsoft Office PowerPoint</Application>
  <PresentationFormat>On-screen Show (4:3)</PresentationFormat>
  <Paragraphs>605</Paragraphs>
  <Slides>46</Slides>
  <Notes>40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Tahoma</vt:lpstr>
      <vt:lpstr>Arial</vt:lpstr>
      <vt:lpstr>Wingdings</vt:lpstr>
      <vt:lpstr>Blends</vt:lpstr>
      <vt:lpstr>Mandatory Reporting of Child Abuse &amp; Neglect - Training for All School Employees</vt:lpstr>
      <vt:lpstr>Introduction</vt:lpstr>
      <vt:lpstr>Overview of Presentation</vt:lpstr>
      <vt:lpstr>Overview of Presentation (continued)</vt:lpstr>
      <vt:lpstr>What is Neglect?</vt:lpstr>
      <vt:lpstr>Who are “caregivers”?</vt:lpstr>
      <vt:lpstr>Warning Signs of Possible Neglect</vt:lpstr>
      <vt:lpstr>Warning Signs of Possible Neglect (continued)</vt:lpstr>
      <vt:lpstr>Warning Signs of Possible Neglect (continued)</vt:lpstr>
      <vt:lpstr>Warning Signs of Possible Neglect (continued)</vt:lpstr>
      <vt:lpstr>Using the Warning Signs of Neglect</vt:lpstr>
      <vt:lpstr>What is Physical Abuse?</vt:lpstr>
      <vt:lpstr>What is Physical Abuse?</vt:lpstr>
      <vt:lpstr>Warning Signs of Physical Abuse</vt:lpstr>
      <vt:lpstr>Warning Signs of Physical Abuse (continued)</vt:lpstr>
      <vt:lpstr>Warning Signs of Physical Abuse (continued)</vt:lpstr>
      <vt:lpstr>Using the Warning Signs of Physical Abuse</vt:lpstr>
      <vt:lpstr>What is Emotional Damage?</vt:lpstr>
      <vt:lpstr>Emotional Damage</vt:lpstr>
      <vt:lpstr>Warning Signs of Possible Emotional Damage</vt:lpstr>
      <vt:lpstr>Warning Signs of Possible Emotional Damage (continued)</vt:lpstr>
      <vt:lpstr>Warning Signs of Possible Emotional Damage (continued)</vt:lpstr>
      <vt:lpstr>Warning Signs of Possible Emotional Damage (continued)</vt:lpstr>
      <vt:lpstr>Warning Signs of Possible Emotional Damage (continued)</vt:lpstr>
      <vt:lpstr>Warning Signs of Possible Emotional Damage (continued)</vt:lpstr>
      <vt:lpstr>Using the Warning Signs of Emotional Damage</vt:lpstr>
      <vt:lpstr>What is Sexual Abuse?</vt:lpstr>
      <vt:lpstr>Warning Signs of Possible Sexual Abuse</vt:lpstr>
      <vt:lpstr>Warning Signs of Possible Sexual Abuse (continued)</vt:lpstr>
      <vt:lpstr>Sexually active adolescents</vt:lpstr>
      <vt:lpstr>Sexually active adolescents (continued)</vt:lpstr>
      <vt:lpstr>Using the Warning Signs of Sexual Abuse</vt:lpstr>
      <vt:lpstr>What is not child abuse or neglect?</vt:lpstr>
      <vt:lpstr>Who Must Report</vt:lpstr>
      <vt:lpstr>Reporting Suspected Child Abuse or Neglect</vt:lpstr>
      <vt:lpstr>Reporting Suspected Child Abuse or Neglect (continued)</vt:lpstr>
      <vt:lpstr>Reporting Suspected Child Abuse or Neglect (continued)</vt:lpstr>
      <vt:lpstr>Does it matter who is suspected of abusing or neglecting the child?</vt:lpstr>
      <vt:lpstr>What if you’re not sure?</vt:lpstr>
      <vt:lpstr>What to Report</vt:lpstr>
      <vt:lpstr>What to Report (continued)</vt:lpstr>
      <vt:lpstr>What to Report (continued)</vt:lpstr>
      <vt:lpstr>Making the Report</vt:lpstr>
      <vt:lpstr>Sources for More Information</vt:lpstr>
      <vt:lpstr>Sources for More Information (continued)</vt:lpstr>
      <vt:lpstr>Here is what we covered</vt:lpstr>
    </vt:vector>
  </TitlesOfParts>
  <Company>Department of Public Instruction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Abuse &amp; Neglect: Requirements &amp; Strategies for Schools</dc:title>
  <dc:creator>Nic T. Dibble</dc:creator>
  <cp:lastModifiedBy>borrees</cp:lastModifiedBy>
  <cp:revision>432</cp:revision>
  <dcterms:created xsi:type="dcterms:W3CDTF">2005-09-20T19:32:56Z</dcterms:created>
  <dcterms:modified xsi:type="dcterms:W3CDTF">2013-02-07T20:13:16Z</dcterms:modified>
</cp:coreProperties>
</file>