
<file path=[Content_Types].xml><?xml version="1.0" encoding="utf-8"?>
<Types xmlns="http://schemas.openxmlformats.org/package/2006/content-types">
  <Override PartName="/ppt/notesSlides/notesSlide2.xml" ContentType="application/vnd.openxmlformats-officedocument.presentationml.notesSlide+xml"/>
  <Override PartName="/ppt/tags/tag8.xml" ContentType="application/vnd.openxmlformats-officedocument.presentationml.tags+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49.xml" ContentType="application/vnd.openxmlformats-officedocument.presentationml.tag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tags/tag38.xml" ContentType="application/vnd.openxmlformats-officedocument.presentationml.tags+xml"/>
  <Override PartName="/ppt/notesSlides/notesSlide16.xml" ContentType="application/vnd.openxmlformats-officedocument.presentationml.notesSlide+xml"/>
  <Override PartName="/ppt/tags/tag56.xml" ContentType="application/vnd.openxmlformats-officedocument.presentationml.tags+xml"/>
  <Override PartName="/ppt/tags/tag67.xml" ContentType="application/vnd.openxmlformats-officedocument.presentationml.tags+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tags/tag16.xml" ContentType="application/vnd.openxmlformats-officedocument.presentationml.tags+xml"/>
  <Override PartName="/ppt/tags/tag27.xml" ContentType="application/vnd.openxmlformats-officedocument.presentationml.tags+xml"/>
  <Override PartName="/ppt/tags/tag45.xml" ContentType="application/vnd.openxmlformats-officedocument.presentationml.tags+xml"/>
  <Override PartName="/ppt/tags/tag63.xml" ContentType="application/vnd.openxmlformats-officedocument.presentationml.tags+xml"/>
  <Override PartName="/ppt/notesSlides/notesSlide23.xml" ContentType="application/vnd.openxmlformats-officedocument.presentationml.notesSlide+xml"/>
  <Override PartName="/ppt/tags/tag74.xml" ContentType="application/vnd.openxmlformats-officedocument.presentationml.tags+xml"/>
  <Override PartName="/docProps/custom.xml" ContentType="application/vnd.openxmlformats-officedocument.custom-properties+xml"/>
  <Override PartName="/ppt/tags/tag34.xml" ContentType="application/vnd.openxmlformats-officedocument.presentationml.tags+xml"/>
  <Override PartName="/ppt/notesSlides/notesSlide12.xml" ContentType="application/vnd.openxmlformats-officedocument.presentationml.notesSlide+xml"/>
  <Override PartName="/ppt/tags/tag52.xml" ContentType="application/vnd.openxmlformats-officedocument.presentationml.tags+xml"/>
  <Override PartName="/ppt/tags/tag12.xml" ContentType="application/vnd.openxmlformats-officedocument.presentationml.tags+xml"/>
  <Override PartName="/ppt/notesSlides/notesSlide7.xml" ContentType="application/vnd.openxmlformats-officedocument.presentationml.notesSlide+xml"/>
  <Override PartName="/ppt/tags/tag23.xml" ContentType="application/vnd.openxmlformats-officedocument.presentationml.tags+xml"/>
  <Override PartName="/ppt/tags/tag41.xml" ContentType="application/vnd.openxmlformats-officedocument.presentationml.tags+xml"/>
  <Override PartName="/ppt/tags/tag70.xml" ContentType="application/vnd.openxmlformats-officedocument.presentationml.tags+xml"/>
  <Override PartName="/ppt/slides/slide9.xml" ContentType="application/vnd.openxmlformats-officedocument.presentationml.slide+xml"/>
  <Override PartName="/ppt/viewProps.xml" ContentType="application/vnd.openxmlformats-officedocument.presentationml.viewProps+xml"/>
  <Override PartName="/ppt/tags/tag9.xml" ContentType="application/vnd.openxmlformats-officedocument.presentationml.tags+xml"/>
  <Override PartName="/ppt/tags/tag30.xml" ContentType="application/vnd.openxmlformats-officedocument.presentationml.tag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3.xml" ContentType="application/vnd.openxmlformats-officedocument.presentationml.notesSlide+xml"/>
  <Override PartName="/ppt/slides/slide26.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ags/tag5.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tags/tag39.xml" ContentType="application/vnd.openxmlformats-officedocument.presentationml.tags+xml"/>
  <Override PartName="/ppt/notesSlides/notesSlide17.xml" ContentType="application/vnd.openxmlformats-officedocument.presentationml.notesSlide+xml"/>
  <Override PartName="/ppt/tags/tag68.xml" ContentType="application/vnd.openxmlformats-officedocument.presentationml.tags+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tags/tag19.xml" ContentType="application/vnd.openxmlformats-officedocument.presentationml.tags+xml"/>
  <Override PartName="/ppt/tags/tag28.xml" ContentType="application/vnd.openxmlformats-officedocument.presentationml.tags+xml"/>
  <Override PartName="/ppt/tags/tag37.xml" ContentType="application/vnd.openxmlformats-officedocument.presentationml.tags+xml"/>
  <Override PartName="/ppt/notesSlides/notesSlide15.xml" ContentType="application/vnd.openxmlformats-officedocument.presentationml.notesSlide+xml"/>
  <Override PartName="/ppt/tags/tag48.xml" ContentType="application/vnd.openxmlformats-officedocument.presentationml.tags+xml"/>
  <Override PartName="/ppt/tags/tag57.xml" ContentType="application/vnd.openxmlformats-officedocument.presentationml.tags+xml"/>
  <Override PartName="/ppt/tags/tag66.xml" ContentType="application/vnd.openxmlformats-officedocument.presentationml.tags+xml"/>
  <Override PartName="/ppt/notesSlides/notesSlide24.xml" ContentType="application/vnd.openxmlformats-officedocument.presentationml.notesSlide+xml"/>
  <Override PartName="/ppt/tags/tag75.xml" ContentType="application/vnd.openxmlformats-officedocument.presentationml.tags+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tags/tag17.xml" ContentType="application/vnd.openxmlformats-officedocument.presentationml.tags+xml"/>
  <Override PartName="/ppt/tags/tag26.xml" ContentType="application/vnd.openxmlformats-officedocument.presentationml.tags+xml"/>
  <Override PartName="/ppt/tags/tag35.xml" ContentType="application/vnd.openxmlformats-officedocument.presentationml.tags+xml"/>
  <Override PartName="/ppt/notesSlides/notesSlide13.xml" ContentType="application/vnd.openxmlformats-officedocument.presentationml.notesSlide+xml"/>
  <Override PartName="/ppt/tags/tag46.xml" ContentType="application/vnd.openxmlformats-officedocument.presentationml.tags+xml"/>
  <Override PartName="/ppt/tags/tag55.xml" ContentType="application/vnd.openxmlformats-officedocument.presentationml.tags+xml"/>
  <Override PartName="/ppt/tags/tag64.xml" ContentType="application/vnd.openxmlformats-officedocument.presentationml.tags+xml"/>
  <Override PartName="/ppt/notesSlides/notesSlide22.xml" ContentType="application/vnd.openxmlformats-officedocument.presentationml.notesSlide+xml"/>
  <Override PartName="/ppt/tags/tag73.xml" ContentType="application/vnd.openxmlformats-officedocument.presentationml.tags+xml"/>
  <Override PartName="/ppt/slideLayouts/slideLayout10.xml" ContentType="application/vnd.openxmlformats-officedocument.presentationml.slideLayout+xml"/>
  <Override PartName="/ppt/tags/tag15.xml" ContentType="application/vnd.openxmlformats-officedocument.presentationml.tags+xml"/>
  <Override PartName="/ppt/notesSlides/notesSlide8.xml" ContentType="application/vnd.openxmlformats-officedocument.presentationml.notesSlide+xml"/>
  <Override PartName="/ppt/tags/tag24.xml" ContentType="application/vnd.openxmlformats-officedocument.presentationml.tags+xml"/>
  <Override PartName="/ppt/notesSlides/notesSlide11.xml" ContentType="application/vnd.openxmlformats-officedocument.presentationml.notesSlide+xml"/>
  <Override PartName="/ppt/tags/tag33.xml" ContentType="application/vnd.openxmlformats-officedocument.presentationml.tags+xml"/>
  <Override PartName="/ppt/tags/tag44.xml" ContentType="application/vnd.openxmlformats-officedocument.presentationml.tags+xml"/>
  <Override PartName="/ppt/tags/tag53.xml" ContentType="application/vnd.openxmlformats-officedocument.presentationml.tags+xml"/>
  <Override PartName="/ppt/notesSlides/notesSlide20.xml" ContentType="application/vnd.openxmlformats-officedocument.presentationml.notesSlide+xml"/>
  <Override PartName="/ppt/tags/tag62.xml" ContentType="application/vnd.openxmlformats-officedocument.presentationml.tags+xml"/>
  <Override PartName="/ppt/tags/tag71.xml" ContentType="application/vnd.openxmlformats-officedocument.presentationml.tags+xml"/>
  <Override PartName="/ppt/tags/tag13.xml" ContentType="application/vnd.openxmlformats-officedocument.presentationml.tags+xml"/>
  <Override PartName="/ppt/notesSlides/notesSlide6.xml" ContentType="application/vnd.openxmlformats-officedocument.presentationml.notesSlide+xml"/>
  <Override PartName="/ppt/tags/tag22.xml" ContentType="application/vnd.openxmlformats-officedocument.presentationml.tags+xml"/>
  <Override PartName="/ppt/tags/tag31.xml" ContentType="application/vnd.openxmlformats-officedocument.presentationml.tags+xml"/>
  <Override PartName="/ppt/tags/tag40.xml" ContentType="application/vnd.openxmlformats-officedocument.presentationml.tags+xml"/>
  <Override PartName="/ppt/tags/tag42.xml" ContentType="application/vnd.openxmlformats-officedocument.presentationml.tags+xml"/>
  <Override PartName="/ppt/tags/tag51.xml" ContentType="application/vnd.openxmlformats-officedocument.presentationml.tags+xml"/>
  <Override PartName="/ppt/tags/tag60.xml" ContentType="application/vnd.openxmlformats-officedocument.presentationml.tags+xml"/>
  <Override PartName="/ppt/slides/slide8.xml" ContentType="application/vnd.openxmlformats-officedocument.presentationml.slide+xml"/>
  <Override PartName="/ppt/handoutMasters/handoutMaster1.xml" ContentType="application/vnd.openxmlformats-officedocument.presentationml.handoutMaster+xml"/>
  <Override PartName="/ppt/tags/tag11.xml" ContentType="application/vnd.openxmlformats-officedocument.presentationml.tags+xml"/>
  <Override PartName="/ppt/notesSlides/notesSlide4.xml" ContentType="application/vnd.openxmlformats-officedocument.presentationml.notesSlide+xml"/>
  <Override PartName="/ppt/tags/tag20.xml" ContentType="application/vnd.openxmlformats-officedocument.presentationml.tags+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ags/tag2.xml" ContentType="application/vnd.openxmlformats-officedocument.presentationml.tags+xml"/>
  <Override PartName="/ppt/notesSlides/notesSlide18.xml" ContentType="application/vnd.openxmlformats-officedocument.presentationml.notesSlide+xml"/>
  <Override PartName="/ppt/tags/tag58.xml" ContentType="application/vnd.openxmlformats-officedocument.presentationml.tags+xml"/>
  <Override PartName="/ppt/tags/tag69.xml" ContentType="application/vnd.openxmlformats-officedocument.presentationml.tags+xml"/>
  <Default Extension="rels" ContentType="application/vnd.openxmlformats-package.relationships+xml"/>
  <Override PartName="/ppt/slides/slide23.xml" ContentType="application/vnd.openxmlformats-officedocument.presentationml.slide+xml"/>
  <Override PartName="/ppt/tags/tag29.xml" ContentType="application/vnd.openxmlformats-officedocument.presentationml.tags+xml"/>
  <Override PartName="/ppt/tags/tag47.xml" ContentType="application/vnd.openxmlformats-officedocument.presentationml.tags+xml"/>
  <Override PartName="/ppt/notesSlides/notesSlide25.xml" ContentType="application/vnd.openxmlformats-officedocument.presentationml.notesSlide+xml"/>
  <Override PartName="/ppt/tags/tag76.xml" ContentType="application/vnd.openxmlformats-officedocument.presentationml.tags+xml"/>
  <Override PartName="/ppt/slides/slide12.xml" ContentType="application/vnd.openxmlformats-officedocument.presentationml.slide+xml"/>
  <Override PartName="/ppt/slideLayouts/slideLayout11.xml" ContentType="application/vnd.openxmlformats-officedocument.presentationml.slideLayout+xml"/>
  <Override PartName="/ppt/tags/tag18.xml" ContentType="application/vnd.openxmlformats-officedocument.presentationml.tags+xml"/>
  <Override PartName="/ppt/tags/tag36.xml" ContentType="application/vnd.openxmlformats-officedocument.presentationml.tags+xml"/>
  <Override PartName="/ppt/notesSlides/notesSlide14.xml" ContentType="application/vnd.openxmlformats-officedocument.presentationml.notesSlide+xml"/>
  <Override PartName="/ppt/tags/tag54.xml" ContentType="application/vnd.openxmlformats-officedocument.presentationml.tags+xml"/>
  <Override PartName="/ppt/tags/tag65.xml" ContentType="application/vnd.openxmlformats-officedocument.presentationml.tags+xml"/>
  <Override PartName="/ppt/tags/tag14.xml" ContentType="application/vnd.openxmlformats-officedocument.presentationml.tags+xml"/>
  <Override PartName="/ppt/tags/tag25.xml" ContentType="application/vnd.openxmlformats-officedocument.presentationml.tags+xml"/>
  <Override PartName="/ppt/notesSlides/notesSlide9.xml" ContentType="application/vnd.openxmlformats-officedocument.presentationml.notesSlide+xml"/>
  <Override PartName="/ppt/tags/tag43.xml" ContentType="application/vnd.openxmlformats-officedocument.presentationml.tags+xml"/>
  <Override PartName="/ppt/tags/tag61.xml" ContentType="application/vnd.openxmlformats-officedocument.presentationml.tags+xml"/>
  <Override PartName="/ppt/notesSlides/notesSlide21.xml" ContentType="application/vnd.openxmlformats-officedocument.presentationml.notesSlide+xml"/>
  <Override PartName="/ppt/tags/tag72.xml" ContentType="application/vnd.openxmlformats-officedocument.presentationml.tags+xml"/>
  <Override PartName="/ppt/notesSlides/notesSlide10.xml" ContentType="application/vnd.openxmlformats-officedocument.presentationml.notesSlide+xml"/>
  <Override PartName="/ppt/tags/tag32.xml" ContentType="application/vnd.openxmlformats-officedocument.presentationml.tags+xml"/>
  <Override PartName="/ppt/tags/tag50.xml" ContentType="application/vnd.openxmlformats-officedocument.presentationml.tags+xml"/>
  <Override PartName="/ppt/slides/slide7.xml" ContentType="application/vnd.openxmlformats-officedocument.presentationml.slide+xml"/>
  <Override PartName="/ppt/slideLayouts/slideLayout9.xml" ContentType="application/vnd.openxmlformats-officedocument.presentationml.slideLayout+xml"/>
  <Override PartName="/ppt/tags/tag10.xml" ContentType="application/vnd.openxmlformats-officedocument.presentationml.tags+xml"/>
  <Override PartName="/ppt/notesSlides/notesSlide5.xml" ContentType="application/vnd.openxmlformats-officedocument.presentationml.notesSlide+xml"/>
  <Override PartName="/ppt/tags/tag21.xml" ContentType="application/vnd.openxmlformats-officedocument.presentationml.tags+xml"/>
  <Override PartName="/ppt/notesSlides/notesSlide1.xml" ContentType="application/vnd.openxmlformats-officedocument.presentationml.notesSlide+xml"/>
  <Override PartName="/ppt/tags/tag7.xml" ContentType="application/vnd.openxmlformats-officedocument.presentationml.tags+xml"/>
  <Override PartName="/ppt/slides/slide3.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slides/slide24.xml" ContentType="application/vnd.openxmlformats-officedocument.presentationml.slide+xml"/>
  <Default Extension="jpeg" ContentType="image/jpeg"/>
  <Override PartName="/ppt/tags/tag3.xml" ContentType="application/vnd.openxmlformats-officedocument.presentationml.tags+xml"/>
  <Override PartName="/ppt/tags/tag59.xml" ContentType="application/vnd.openxmlformats-officedocument.presentationml.tags+xml"/>
  <Override PartName="/ppt/tags/tag77.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681" r:id="rId1"/>
  </p:sldMasterIdLst>
  <p:notesMasterIdLst>
    <p:notesMasterId r:id="rId28"/>
  </p:notesMasterIdLst>
  <p:handoutMasterIdLst>
    <p:handoutMasterId r:id="rId29"/>
  </p:handoutMasterIdLst>
  <p:sldIdLst>
    <p:sldId id="292" r:id="rId2"/>
    <p:sldId id="280" r:id="rId3"/>
    <p:sldId id="268" r:id="rId4"/>
    <p:sldId id="269" r:id="rId5"/>
    <p:sldId id="281" r:id="rId6"/>
    <p:sldId id="273" r:id="rId7"/>
    <p:sldId id="257" r:id="rId8"/>
    <p:sldId id="258" r:id="rId9"/>
    <p:sldId id="279" r:id="rId10"/>
    <p:sldId id="278" r:id="rId11"/>
    <p:sldId id="285" r:id="rId12"/>
    <p:sldId id="286" r:id="rId13"/>
    <p:sldId id="261" r:id="rId14"/>
    <p:sldId id="264" r:id="rId15"/>
    <p:sldId id="274" r:id="rId16"/>
    <p:sldId id="277" r:id="rId17"/>
    <p:sldId id="275" r:id="rId18"/>
    <p:sldId id="262" r:id="rId19"/>
    <p:sldId id="289" r:id="rId20"/>
    <p:sldId id="271" r:id="rId21"/>
    <p:sldId id="298" r:id="rId22"/>
    <p:sldId id="293" r:id="rId23"/>
    <p:sldId id="265" r:id="rId24"/>
    <p:sldId id="290" r:id="rId25"/>
    <p:sldId id="291" r:id="rId26"/>
    <p:sldId id="272" r:id="rId27"/>
  </p:sldIdLst>
  <p:sldSz cx="9144000" cy="6858000" type="screen4x3"/>
  <p:notesSz cx="7010400" cy="9296400"/>
  <p:custDataLst>
    <p:tags r:id="rId30"/>
  </p:custDataLst>
  <p:defaultTextStyle>
    <a:defPPr>
      <a:defRPr lang="en-US"/>
    </a:defPPr>
    <a:lvl1pPr algn="l" rtl="0" fontAlgn="base">
      <a:spcBef>
        <a:spcPct val="0"/>
      </a:spcBef>
      <a:spcAft>
        <a:spcPct val="0"/>
      </a:spcAft>
      <a:defRPr kern="1200">
        <a:solidFill>
          <a:schemeClr val="tx1"/>
        </a:solidFill>
        <a:latin typeface="Verdana" pitchFamily="34" charset="0"/>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mn-cs"/>
      </a:defRPr>
    </a:lvl2pPr>
    <a:lvl3pPr marL="914400" algn="l" rtl="0" fontAlgn="base">
      <a:spcBef>
        <a:spcPct val="0"/>
      </a:spcBef>
      <a:spcAft>
        <a:spcPct val="0"/>
      </a:spcAft>
      <a:defRPr kern="1200">
        <a:solidFill>
          <a:schemeClr val="tx1"/>
        </a:solidFill>
        <a:latin typeface="Verdana" pitchFamily="34" charset="0"/>
        <a:ea typeface="+mn-ea"/>
        <a:cs typeface="+mn-cs"/>
      </a:defRPr>
    </a:lvl3pPr>
    <a:lvl4pPr marL="1371600" algn="l" rtl="0" fontAlgn="base">
      <a:spcBef>
        <a:spcPct val="0"/>
      </a:spcBef>
      <a:spcAft>
        <a:spcPct val="0"/>
      </a:spcAft>
      <a:defRPr kern="1200">
        <a:solidFill>
          <a:schemeClr val="tx1"/>
        </a:solidFill>
        <a:latin typeface="Verdana" pitchFamily="34" charset="0"/>
        <a:ea typeface="+mn-ea"/>
        <a:cs typeface="+mn-cs"/>
      </a:defRPr>
    </a:lvl4pPr>
    <a:lvl5pPr marL="1828800" algn="l" rtl="0" fontAlgn="base">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AC0DBD"/>
    <a:srgbClr val="FF9900"/>
    <a:srgbClr val="FF0000"/>
    <a:srgbClr val="6699FF"/>
    <a:srgbClr val="99CC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48450" autoAdjust="0"/>
  </p:normalViewPr>
  <p:slideViewPr>
    <p:cSldViewPr>
      <p:cViewPr varScale="1">
        <p:scale>
          <a:sx n="52" d="100"/>
          <a:sy n="52" d="100"/>
        </p:scale>
        <p:origin x="-2694"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878"/>
    </p:cViewPr>
  </p:sorterViewPr>
  <p:notesViewPr>
    <p:cSldViewPr>
      <p:cViewPr varScale="1">
        <p:scale>
          <a:sx n="51" d="100"/>
          <a:sy n="51" d="100"/>
        </p:scale>
        <p:origin x="-1914" y="-96"/>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wrap="square" lIns="93177" tIns="46589" rIns="93177" bIns="46589" numCol="1" anchor="t" anchorCtr="0" compatLnSpc="1">
            <a:prstTxWarp prst="textNoShape">
              <a:avLst/>
            </a:prstTxWarp>
          </a:bodyPr>
          <a:lstStyle>
            <a:lvl1pPr eaLnBrk="0" hangingPunct="0">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wrap="square" lIns="93177" tIns="46589" rIns="93177" bIns="46589" numCol="1" anchor="t" anchorCtr="0" compatLnSpc="1">
            <a:prstTxWarp prst="textNoShape">
              <a:avLst/>
            </a:prstTxWarp>
          </a:bodyPr>
          <a:lstStyle>
            <a:lvl1pPr algn="r" eaLnBrk="0" hangingPunct="0">
              <a:defRPr sz="1200"/>
            </a:lvl1pPr>
          </a:lstStyle>
          <a:p>
            <a:fld id="{904F4D29-2458-4B22-B6E1-F37B4BF60251}" type="datetimeFigureOut">
              <a:rPr lang="en-US"/>
              <a:pPr/>
              <a:t>2/7/2013</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wrap="square" lIns="93177" tIns="46589" rIns="93177" bIns="46589" numCol="1" anchor="b" anchorCtr="0" compatLnSpc="1">
            <a:prstTxWarp prst="textNoShape">
              <a:avLst/>
            </a:prstTxWarp>
          </a:bodyPr>
          <a:lstStyle>
            <a:lvl1pPr eaLnBrk="0" hangingPunct="0">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wrap="square" lIns="93177" tIns="46589" rIns="93177" bIns="46589" numCol="1" anchor="b" anchorCtr="0" compatLnSpc="1">
            <a:prstTxWarp prst="textNoShape">
              <a:avLst/>
            </a:prstTxWarp>
          </a:bodyPr>
          <a:lstStyle>
            <a:lvl1pPr algn="r" eaLnBrk="0" hangingPunct="0">
              <a:defRPr sz="1200"/>
            </a:lvl1pPr>
          </a:lstStyle>
          <a:p>
            <a:fld id="{29D51630-C3E8-4F11-BC85-B0423B7E9BCD}"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defRPr>
            </a:lvl1pPr>
          </a:lstStyle>
          <a:p>
            <a:endParaRPr lang="en-US"/>
          </a:p>
        </p:txBody>
      </p:sp>
      <p:sp>
        <p:nvSpPr>
          <p:cNvPr id="15363"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endParaRPr lang="en-US"/>
          </a:p>
        </p:txBody>
      </p:sp>
      <p:sp>
        <p:nvSpPr>
          <p:cNvPr id="3174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15365"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5366"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defRPr>
            </a:lvl1pPr>
          </a:lstStyle>
          <a:p>
            <a:endParaRPr lang="en-US"/>
          </a:p>
        </p:txBody>
      </p:sp>
      <p:sp>
        <p:nvSpPr>
          <p:cNvPr id="15367"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defRPr>
            </a:lvl1pPr>
          </a:lstStyle>
          <a:p>
            <a:fld id="{F21A7332-DB9E-4AEF-9178-F37846134874}"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slide" Target="../slides/slide1.xml"/><Relationship Id="rId2" Type="http://schemas.openxmlformats.org/officeDocument/2006/relationships/notesMaster" Target="../notesMasters/notesMaster1.xml"/><Relationship Id="rId1" Type="http://schemas.openxmlformats.org/officeDocument/2006/relationships/tags" Target="../tags/tag3.xml"/></Relationships>
</file>

<file path=ppt/notesSlides/_rels/notesSlide10.xml.rels><?xml version="1.0" encoding="UTF-8" standalone="yes"?>
<Relationships xmlns="http://schemas.openxmlformats.org/package/2006/relationships"><Relationship Id="rId3" Type="http://schemas.openxmlformats.org/officeDocument/2006/relationships/slide" Target="../slides/slide10.xml"/><Relationship Id="rId2" Type="http://schemas.openxmlformats.org/officeDocument/2006/relationships/notesMaster" Target="../notesMasters/notesMaster1.xml"/><Relationship Id="rId1" Type="http://schemas.openxmlformats.org/officeDocument/2006/relationships/tags" Target="../tags/tag30.xml"/></Relationships>
</file>

<file path=ppt/notesSlides/_rels/notesSlide11.xml.rels><?xml version="1.0" encoding="UTF-8" standalone="yes"?>
<Relationships xmlns="http://schemas.openxmlformats.org/package/2006/relationships"><Relationship Id="rId3" Type="http://schemas.openxmlformats.org/officeDocument/2006/relationships/slide" Target="../slides/slide11.xml"/><Relationship Id="rId2" Type="http://schemas.openxmlformats.org/officeDocument/2006/relationships/notesMaster" Target="../notesMasters/notesMaster1.xml"/><Relationship Id="rId1" Type="http://schemas.openxmlformats.org/officeDocument/2006/relationships/tags" Target="../tags/tag33.xml"/></Relationships>
</file>

<file path=ppt/notesSlides/_rels/notesSlide12.xml.rels><?xml version="1.0" encoding="UTF-8" standalone="yes"?>
<Relationships xmlns="http://schemas.openxmlformats.org/package/2006/relationships"><Relationship Id="rId3" Type="http://schemas.openxmlformats.org/officeDocument/2006/relationships/slide" Target="../slides/slide12.xml"/><Relationship Id="rId2" Type="http://schemas.openxmlformats.org/officeDocument/2006/relationships/notesMaster" Target="../notesMasters/notesMaster1.xml"/><Relationship Id="rId1" Type="http://schemas.openxmlformats.org/officeDocument/2006/relationships/tags" Target="../tags/tag36.xml"/></Relationships>
</file>

<file path=ppt/notesSlides/_rels/notesSlide13.xml.rels><?xml version="1.0" encoding="UTF-8" standalone="yes"?>
<Relationships xmlns="http://schemas.openxmlformats.org/package/2006/relationships"><Relationship Id="rId3" Type="http://schemas.openxmlformats.org/officeDocument/2006/relationships/slide" Target="../slides/slide13.xml"/><Relationship Id="rId2" Type="http://schemas.openxmlformats.org/officeDocument/2006/relationships/notesMaster" Target="../notesMasters/notesMaster1.xml"/><Relationship Id="rId1" Type="http://schemas.openxmlformats.org/officeDocument/2006/relationships/tags" Target="../tags/tag39.xml"/></Relationships>
</file>

<file path=ppt/notesSlides/_rels/notesSlide14.xml.rels><?xml version="1.0" encoding="UTF-8" standalone="yes"?>
<Relationships xmlns="http://schemas.openxmlformats.org/package/2006/relationships"><Relationship Id="rId3" Type="http://schemas.openxmlformats.org/officeDocument/2006/relationships/slide" Target="../slides/slide14.xml"/><Relationship Id="rId2" Type="http://schemas.openxmlformats.org/officeDocument/2006/relationships/notesMaster" Target="../notesMasters/notesMaster1.xml"/><Relationship Id="rId1" Type="http://schemas.openxmlformats.org/officeDocument/2006/relationships/tags" Target="../tags/tag42.xml"/></Relationships>
</file>

<file path=ppt/notesSlides/_rels/notesSlide15.xml.rels><?xml version="1.0" encoding="UTF-8" standalone="yes"?>
<Relationships xmlns="http://schemas.openxmlformats.org/package/2006/relationships"><Relationship Id="rId3" Type="http://schemas.openxmlformats.org/officeDocument/2006/relationships/slide" Target="../slides/slide15.xml"/><Relationship Id="rId2" Type="http://schemas.openxmlformats.org/officeDocument/2006/relationships/notesMaster" Target="../notesMasters/notesMaster1.xml"/><Relationship Id="rId1" Type="http://schemas.openxmlformats.org/officeDocument/2006/relationships/tags" Target="../tags/tag45.xml"/></Relationships>
</file>

<file path=ppt/notesSlides/_rels/notesSlide16.xml.rels><?xml version="1.0" encoding="UTF-8" standalone="yes"?>
<Relationships xmlns="http://schemas.openxmlformats.org/package/2006/relationships"><Relationship Id="rId3" Type="http://schemas.openxmlformats.org/officeDocument/2006/relationships/slide" Target="../slides/slide16.xml"/><Relationship Id="rId2" Type="http://schemas.openxmlformats.org/officeDocument/2006/relationships/notesMaster" Target="../notesMasters/notesMaster1.xml"/><Relationship Id="rId1" Type="http://schemas.openxmlformats.org/officeDocument/2006/relationships/tags" Target="../tags/tag48.xml"/></Relationships>
</file>

<file path=ppt/notesSlides/_rels/notesSlide17.xml.rels><?xml version="1.0" encoding="UTF-8" standalone="yes"?>
<Relationships xmlns="http://schemas.openxmlformats.org/package/2006/relationships"><Relationship Id="rId3" Type="http://schemas.openxmlformats.org/officeDocument/2006/relationships/slide" Target="../slides/slide17.xml"/><Relationship Id="rId2" Type="http://schemas.openxmlformats.org/officeDocument/2006/relationships/notesMaster" Target="../notesMasters/notesMaster1.xml"/><Relationship Id="rId1" Type="http://schemas.openxmlformats.org/officeDocument/2006/relationships/tags" Target="../tags/tag51.xml"/></Relationships>
</file>

<file path=ppt/notesSlides/_rels/notesSlide18.xml.rels><?xml version="1.0" encoding="UTF-8" standalone="yes"?>
<Relationships xmlns="http://schemas.openxmlformats.org/package/2006/relationships"><Relationship Id="rId3" Type="http://schemas.openxmlformats.org/officeDocument/2006/relationships/slide" Target="../slides/slide18.xml"/><Relationship Id="rId2" Type="http://schemas.openxmlformats.org/officeDocument/2006/relationships/notesMaster" Target="../notesMasters/notesMaster1.xml"/><Relationship Id="rId1" Type="http://schemas.openxmlformats.org/officeDocument/2006/relationships/tags" Target="../tags/tag54.xml"/></Relationships>
</file>

<file path=ppt/notesSlides/_rels/notesSlide19.xml.rels><?xml version="1.0" encoding="UTF-8" standalone="yes"?>
<Relationships xmlns="http://schemas.openxmlformats.org/package/2006/relationships"><Relationship Id="rId3" Type="http://schemas.openxmlformats.org/officeDocument/2006/relationships/slide" Target="../slides/slide19.xml"/><Relationship Id="rId2" Type="http://schemas.openxmlformats.org/officeDocument/2006/relationships/notesMaster" Target="../notesMasters/notesMaster1.xml"/><Relationship Id="rId1" Type="http://schemas.openxmlformats.org/officeDocument/2006/relationships/tags" Target="../tags/tag57.xml"/></Relationships>
</file>

<file path=ppt/notesSlides/_rels/notesSlide2.xml.rels><?xml version="1.0" encoding="UTF-8" standalone="yes"?>
<Relationships xmlns="http://schemas.openxmlformats.org/package/2006/relationships"><Relationship Id="rId3" Type="http://schemas.openxmlformats.org/officeDocument/2006/relationships/slide" Target="../slides/slide2.xml"/><Relationship Id="rId2" Type="http://schemas.openxmlformats.org/officeDocument/2006/relationships/notesMaster" Target="../notesMasters/notesMaster1.xml"/><Relationship Id="rId1" Type="http://schemas.openxmlformats.org/officeDocument/2006/relationships/tags" Target="../tags/tag6.xml"/></Relationships>
</file>

<file path=ppt/notesSlides/_rels/notesSlide20.xml.rels><?xml version="1.0" encoding="UTF-8" standalone="yes"?>
<Relationships xmlns="http://schemas.openxmlformats.org/package/2006/relationships"><Relationship Id="rId3" Type="http://schemas.openxmlformats.org/officeDocument/2006/relationships/slide" Target="../slides/slide20.xml"/><Relationship Id="rId2" Type="http://schemas.openxmlformats.org/officeDocument/2006/relationships/notesMaster" Target="../notesMasters/notesMaster1.xml"/><Relationship Id="rId1" Type="http://schemas.openxmlformats.org/officeDocument/2006/relationships/tags" Target="../tags/tag60.xml"/></Relationships>
</file>

<file path=ppt/notesSlides/_rels/notesSlide21.xml.rels><?xml version="1.0" encoding="UTF-8" standalone="yes"?>
<Relationships xmlns="http://schemas.openxmlformats.org/package/2006/relationships"><Relationship Id="rId3" Type="http://schemas.openxmlformats.org/officeDocument/2006/relationships/slide" Target="../slides/slide21.xml"/><Relationship Id="rId2" Type="http://schemas.openxmlformats.org/officeDocument/2006/relationships/notesMaster" Target="../notesMasters/notesMaster1.xml"/><Relationship Id="rId1" Type="http://schemas.openxmlformats.org/officeDocument/2006/relationships/tags" Target="../tags/tag63.xml"/></Relationships>
</file>

<file path=ppt/notesSlides/_rels/notesSlide22.xml.rels><?xml version="1.0" encoding="UTF-8" standalone="yes"?>
<Relationships xmlns="http://schemas.openxmlformats.org/package/2006/relationships"><Relationship Id="rId3" Type="http://schemas.openxmlformats.org/officeDocument/2006/relationships/slide" Target="../slides/slide22.xml"/><Relationship Id="rId2" Type="http://schemas.openxmlformats.org/officeDocument/2006/relationships/notesMaster" Target="../notesMasters/notesMaster1.xml"/><Relationship Id="rId1" Type="http://schemas.openxmlformats.org/officeDocument/2006/relationships/tags" Target="../tags/tag66.xml"/></Relationships>
</file>

<file path=ppt/notesSlides/_rels/notesSlide23.xml.rels><?xml version="1.0" encoding="UTF-8" standalone="yes"?>
<Relationships xmlns="http://schemas.openxmlformats.org/package/2006/relationships"><Relationship Id="rId3" Type="http://schemas.openxmlformats.org/officeDocument/2006/relationships/slide" Target="../slides/slide23.xml"/><Relationship Id="rId2" Type="http://schemas.openxmlformats.org/officeDocument/2006/relationships/notesMaster" Target="../notesMasters/notesMaster1.xml"/><Relationship Id="rId1" Type="http://schemas.openxmlformats.org/officeDocument/2006/relationships/tags" Target="../tags/tag69.xml"/></Relationships>
</file>

<file path=ppt/notesSlides/_rels/notesSlide24.xml.rels><?xml version="1.0" encoding="UTF-8" standalone="yes"?>
<Relationships xmlns="http://schemas.openxmlformats.org/package/2006/relationships"><Relationship Id="rId3" Type="http://schemas.openxmlformats.org/officeDocument/2006/relationships/slide" Target="../slides/slide24.xml"/><Relationship Id="rId2" Type="http://schemas.openxmlformats.org/officeDocument/2006/relationships/notesMaster" Target="../notesMasters/notesMaster1.xml"/><Relationship Id="rId1" Type="http://schemas.openxmlformats.org/officeDocument/2006/relationships/tags" Target="../tags/tag72.xml"/></Relationships>
</file>

<file path=ppt/notesSlides/_rels/notesSlide25.xml.rels><?xml version="1.0" encoding="UTF-8" standalone="yes"?>
<Relationships xmlns="http://schemas.openxmlformats.org/package/2006/relationships"><Relationship Id="rId3" Type="http://schemas.openxmlformats.org/officeDocument/2006/relationships/slide" Target="../slides/slide25.xml"/><Relationship Id="rId2" Type="http://schemas.openxmlformats.org/officeDocument/2006/relationships/notesMaster" Target="../notesMasters/notesMaster1.xml"/><Relationship Id="rId1" Type="http://schemas.openxmlformats.org/officeDocument/2006/relationships/tags" Target="../tags/tag75.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slide" Target="../slides/slide3.xml"/><Relationship Id="rId2" Type="http://schemas.openxmlformats.org/officeDocument/2006/relationships/notesMaster" Target="../notesMasters/notesMaster1.xml"/><Relationship Id="rId1" Type="http://schemas.openxmlformats.org/officeDocument/2006/relationships/tags" Target="../tags/tag9.xml"/></Relationships>
</file>

<file path=ppt/notesSlides/_rels/notesSlide4.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notesMaster" Target="../notesMasters/notesMaster1.xml"/><Relationship Id="rId1" Type="http://schemas.openxmlformats.org/officeDocument/2006/relationships/tags" Target="../tags/tag12.xml"/></Relationships>
</file>

<file path=ppt/notesSlides/_rels/notesSlide5.xml.rels><?xml version="1.0" encoding="UTF-8" standalone="yes"?>
<Relationships xmlns="http://schemas.openxmlformats.org/package/2006/relationships"><Relationship Id="rId3" Type="http://schemas.openxmlformats.org/officeDocument/2006/relationships/slide" Target="../slides/slide5.xml"/><Relationship Id="rId2" Type="http://schemas.openxmlformats.org/officeDocument/2006/relationships/notesMaster" Target="../notesMasters/notesMaster1.xml"/><Relationship Id="rId1" Type="http://schemas.openxmlformats.org/officeDocument/2006/relationships/tags" Target="../tags/tag15.xml"/></Relationships>
</file>

<file path=ppt/notesSlides/_rels/notesSlide6.xml.rels><?xml version="1.0" encoding="UTF-8" standalone="yes"?>
<Relationships xmlns="http://schemas.openxmlformats.org/package/2006/relationships"><Relationship Id="rId3" Type="http://schemas.openxmlformats.org/officeDocument/2006/relationships/slide" Target="../slides/slide6.xml"/><Relationship Id="rId2" Type="http://schemas.openxmlformats.org/officeDocument/2006/relationships/notesMaster" Target="../notesMasters/notesMaster1.xml"/><Relationship Id="rId1" Type="http://schemas.openxmlformats.org/officeDocument/2006/relationships/tags" Target="../tags/tag18.xml"/></Relationships>
</file>

<file path=ppt/notesSlides/_rels/notesSlide7.xml.rels><?xml version="1.0" encoding="UTF-8" standalone="yes"?>
<Relationships xmlns="http://schemas.openxmlformats.org/package/2006/relationships"><Relationship Id="rId3" Type="http://schemas.openxmlformats.org/officeDocument/2006/relationships/slide" Target="../slides/slide7.xml"/><Relationship Id="rId2" Type="http://schemas.openxmlformats.org/officeDocument/2006/relationships/notesMaster" Target="../notesMasters/notesMaster1.xml"/><Relationship Id="rId1" Type="http://schemas.openxmlformats.org/officeDocument/2006/relationships/tags" Target="../tags/tag21.xml"/></Relationships>
</file>

<file path=ppt/notesSlides/_rels/notesSlide8.xml.rels><?xml version="1.0" encoding="UTF-8" standalone="yes"?>
<Relationships xmlns="http://schemas.openxmlformats.org/package/2006/relationships"><Relationship Id="rId3" Type="http://schemas.openxmlformats.org/officeDocument/2006/relationships/slide" Target="../slides/slide8.xml"/><Relationship Id="rId2" Type="http://schemas.openxmlformats.org/officeDocument/2006/relationships/notesMaster" Target="../notesMasters/notesMaster1.xml"/><Relationship Id="rId1" Type="http://schemas.openxmlformats.org/officeDocument/2006/relationships/tags" Target="../tags/tag24.xml"/></Relationships>
</file>

<file path=ppt/notesSlides/_rels/notesSlide9.xml.rels><?xml version="1.0" encoding="UTF-8" standalone="yes"?>
<Relationships xmlns="http://schemas.openxmlformats.org/package/2006/relationships"><Relationship Id="rId3" Type="http://schemas.openxmlformats.org/officeDocument/2006/relationships/slide" Target="../slides/slide9.xml"/><Relationship Id="rId2" Type="http://schemas.openxmlformats.org/officeDocument/2006/relationships/notesMaster" Target="../notesMasters/notesMaster1.xml"/><Relationship Id="rId1" Type="http://schemas.openxmlformats.org/officeDocument/2006/relationships/tags" Target="../tags/tag2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ln/>
        </p:spPr>
      </p:sp>
      <p:sp>
        <p:nvSpPr>
          <p:cNvPr id="32771" name="Notes Placeholder 2"/>
          <p:cNvSpPr>
            <a:spLocks noGrp="1"/>
          </p:cNvSpPr>
          <p:nvPr>
            <p:ph type="body" idx="1"/>
            <p:custDataLst>
              <p:tags r:id="rId1"/>
            </p:custDataLst>
          </p:nvPr>
        </p:nvSpPr>
        <p:spPr>
          <a:noFill/>
          <a:ln/>
        </p:spPr>
        <p:txBody>
          <a:bodyPr/>
          <a:lstStyle/>
          <a:p>
            <a:r>
              <a:rPr lang="en-US" smtClean="0"/>
              <a:t>The purpose of this presentation is to provide information on 2011 Wisconsin Act 125, which addresses the use of seclusion and physical restraint in public schools, including charter schools. The law goes into effect on September 1, 2012.</a:t>
            </a:r>
          </a:p>
        </p:txBody>
      </p:sp>
      <p:sp>
        <p:nvSpPr>
          <p:cNvPr id="32772" name="Slide Number Placeholder 3"/>
          <p:cNvSpPr>
            <a:spLocks noGrp="1"/>
          </p:cNvSpPr>
          <p:nvPr>
            <p:ph type="sldNum" sz="quarter" idx="5"/>
          </p:nvPr>
        </p:nvSpPr>
        <p:spPr>
          <a:noFill/>
        </p:spPr>
        <p:txBody>
          <a:bodyPr/>
          <a:lstStyle/>
          <a:p>
            <a:fld id="{4CF9A09C-8C02-4F10-B969-D6957FF911D0}" type="slidenum">
              <a:rPr lang="en-US"/>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custDataLst>
              <p:tags r:id="rId1"/>
            </p:custDataLst>
          </p:nvPr>
        </p:nvSpPr>
        <p:spPr>
          <a:noFill/>
          <a:ln/>
        </p:spPr>
        <p:txBody>
          <a:bodyPr/>
          <a:lstStyle/>
          <a:p>
            <a:r>
              <a:rPr lang="en-US" smtClean="0"/>
              <a:t>Now let’s turn our attention to seclusion. Seclusion is defined as the involuntary confinement of a student apart form other students in a room or area from which a student is </a:t>
            </a:r>
            <a:r>
              <a:rPr lang="en-US" i="1" smtClean="0"/>
              <a:t>physically prevented from leaving</a:t>
            </a:r>
            <a:r>
              <a:rPr lang="en-US" smtClean="0"/>
              <a:t>. Just as with physical restraint, seclusion may only be used when a student’s behavior presents a clear, present and imminent risk to the physical safety of the student or others and it is the least restrictive intervention feasible. Remember, the prohibitions and conditions around the use of seclusion apply to both regular and special education students. For the use of seclusion to be appropriate, there must be a clear, present and imminent risk to physical safety. It is not appropriate to use seclusion in response to disruptive or noncompliant behavior such as verbal outbursts, shoving paper off desks, interrupting class, fidgeting, etcetera. It is also important to be aware if a student is afraid of closed spaces or being alone. In such cases seclusion should not be used.</a:t>
            </a:r>
          </a:p>
          <a:p>
            <a:endParaRPr lang="en-US" smtClean="0"/>
          </a:p>
          <a:p>
            <a:r>
              <a:rPr lang="en-US" smtClean="0"/>
              <a:t>Seclusion is not to be used as a disciplinary measure. Using seclusion to give a student a “time out” as a form of discipline or behavioral consequence is prohibited under the Act.</a:t>
            </a:r>
          </a:p>
          <a:p>
            <a:endParaRPr lang="en-US" smtClean="0"/>
          </a:p>
          <a:p>
            <a:endParaRPr lang="en-US" smtClean="0"/>
          </a:p>
        </p:txBody>
      </p:sp>
      <p:sp>
        <p:nvSpPr>
          <p:cNvPr id="41988" name="Slide Number Placeholder 3"/>
          <p:cNvSpPr>
            <a:spLocks noGrp="1"/>
          </p:cNvSpPr>
          <p:nvPr>
            <p:ph type="sldNum" sz="quarter" idx="5"/>
          </p:nvPr>
        </p:nvSpPr>
        <p:spPr>
          <a:noFill/>
        </p:spPr>
        <p:txBody>
          <a:bodyPr/>
          <a:lstStyle/>
          <a:p>
            <a:fld id="{07145B2A-28E3-4BB8-BBCB-0B5E389865C6}"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custDataLst>
              <p:tags r:id="rId1"/>
            </p:custDataLst>
          </p:nvPr>
        </p:nvSpPr>
        <p:spPr>
          <a:noFill/>
          <a:ln/>
        </p:spPr>
        <p:txBody>
          <a:bodyPr/>
          <a:lstStyle/>
          <a:p>
            <a:r>
              <a:rPr lang="en-US" smtClean="0"/>
              <a:t>When seclusion is used, school staff must maintain constant supervision of the student. Windows must be large enough to allow the student to be visible in all areas of the room. Devices such as fishbowl mirrors may be used in seclusion rooms ensure staff maintains supervision.</a:t>
            </a:r>
          </a:p>
          <a:p>
            <a:endParaRPr lang="en-US" smtClean="0"/>
          </a:p>
          <a:p>
            <a:r>
              <a:rPr lang="en-US" smtClean="0"/>
              <a:t>Seclusion should be considered a crisis intervention and not a disciplinary measure. Once the crisis situation or risk has subsided, seclusion must be discontinued. </a:t>
            </a:r>
          </a:p>
          <a:p>
            <a:endParaRPr lang="en-US" smtClean="0"/>
          </a:p>
          <a:p>
            <a:r>
              <a:rPr lang="en-US" smtClean="0"/>
              <a:t>Students in seclusion must have adequate access to the bathroom, drinking water, required medications, and regularly scheduled meals. Staff should think about what adequate access means. If a student’s behavior is dangerous, it may not be safe to take the student to the bathroom at that exact moment. However, staff should ensure the student is able to go to the bathroom as soon as safely possible. The duration of any seclusion should be very short. School staff should think about seclusion in terms of minutes. By only using seclusion in crisis situations and for very short periods of time, staff will be able to ensure students have adequate access to the necessities listed on the slide.</a:t>
            </a:r>
          </a:p>
          <a:p>
            <a:endParaRPr lang="en-US" smtClean="0"/>
          </a:p>
          <a:p>
            <a:endParaRPr lang="en-US" smtClean="0"/>
          </a:p>
        </p:txBody>
      </p:sp>
      <p:sp>
        <p:nvSpPr>
          <p:cNvPr id="43012" name="Slide Number Placeholder 3"/>
          <p:cNvSpPr>
            <a:spLocks noGrp="1"/>
          </p:cNvSpPr>
          <p:nvPr>
            <p:ph type="sldNum" sz="quarter" idx="5"/>
          </p:nvPr>
        </p:nvSpPr>
        <p:spPr>
          <a:noFill/>
        </p:spPr>
        <p:txBody>
          <a:bodyPr/>
          <a:lstStyle/>
          <a:p>
            <a:fld id="{285E48CA-6B86-48FD-AAAB-358618360989}"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3" name="Notes Placeholder 2"/>
          <p:cNvSpPr>
            <a:spLocks noGrp="1"/>
          </p:cNvSpPr>
          <p:nvPr>
            <p:ph type="body" idx="1"/>
            <p:custDataLst>
              <p:tags r:id="rId1"/>
            </p:custDataLst>
          </p:nvPr>
        </p:nvSpPr>
        <p:spPr/>
        <p:txBody>
          <a:bodyPr>
            <a:normAutofit/>
          </a:bodyPr>
          <a:lstStyle/>
          <a:p>
            <a:pPr>
              <a:lnSpc>
                <a:spcPct val="90000"/>
              </a:lnSpc>
            </a:pPr>
            <a:r>
              <a:rPr lang="en-US" smtClean="0"/>
              <a:t>All rooms in schools must be in compliance with applicable school building and fire codes. Nothing in this Act changes any existing building code requirements. Rooms used for seclusion must meet applicable codes (e.g., ventilation, lighting, access to exits, maximum density for the size of the space, etc.) These requirements vary from community to community, so it is important to consult with local building inspectors. </a:t>
            </a:r>
          </a:p>
          <a:p>
            <a:pPr>
              <a:lnSpc>
                <a:spcPct val="90000"/>
              </a:lnSpc>
            </a:pPr>
            <a:endParaRPr lang="en-US" smtClean="0"/>
          </a:p>
          <a:p>
            <a:pPr>
              <a:lnSpc>
                <a:spcPct val="90000"/>
              </a:lnSpc>
            </a:pPr>
            <a:r>
              <a:rPr lang="en-US" smtClean="0"/>
              <a:t>Rooms used for seclusion must be free of objects or fixtures that may cause injury to the student. Consider whether such objects as light fixtures within reach of the student, furniture, woodwork or molding that could be pulled free, active electrical outlets, pipes, glass or windows are in the room and modify the space accordingly. For example, if a room designated to be used for seclusion contains a chalkboard with an attached chalk tray, the chalkboard will have to be removed because the tray’s edge could injure a student in crisis. </a:t>
            </a:r>
          </a:p>
          <a:p>
            <a:pPr>
              <a:lnSpc>
                <a:spcPct val="90000"/>
              </a:lnSpc>
            </a:pPr>
            <a:endParaRPr lang="en-US" smtClean="0"/>
          </a:p>
          <a:p>
            <a:pPr>
              <a:lnSpc>
                <a:spcPct val="90000"/>
              </a:lnSpc>
            </a:pPr>
            <a:r>
              <a:rPr lang="en-US" smtClean="0"/>
              <a:t>Under Act 125, no door to a room or area used for seclusion may be capable of being locked. All locks are prohibited, including locks built into doorknobs, padlocks, etc. Some districts have invested in hold-down type locks that require pressure to be applied to a button or switch and release immediately when pressure is removed. These types of locks are NOT permitted under the Act. Districts must remove locks from doors to rooms or areas designated to be used for seclusion.</a:t>
            </a:r>
            <a:endParaRPr lang="en-US" b="1" smtClean="0"/>
          </a:p>
        </p:txBody>
      </p:sp>
      <p:sp>
        <p:nvSpPr>
          <p:cNvPr id="44036" name="Slide Number Placeholder 3"/>
          <p:cNvSpPr>
            <a:spLocks noGrp="1"/>
          </p:cNvSpPr>
          <p:nvPr>
            <p:ph type="sldNum" sz="quarter" idx="5"/>
          </p:nvPr>
        </p:nvSpPr>
        <p:spPr>
          <a:noFill/>
        </p:spPr>
        <p:txBody>
          <a:bodyPr/>
          <a:lstStyle/>
          <a:p>
            <a:fld id="{B0C1CED9-327A-4030-8C1E-8DDA5BB92C9A}" type="slidenum">
              <a:rPr lang="en-US"/>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custDataLst>
              <p:tags r:id="rId1"/>
            </p:custDataLst>
          </p:nvPr>
        </p:nvSpPr>
        <p:spPr>
          <a:noFill/>
          <a:ln/>
        </p:spPr>
        <p:txBody>
          <a:bodyPr/>
          <a:lstStyle/>
          <a:p>
            <a:r>
              <a:rPr lang="en-US" smtClean="0"/>
              <a:t>The term seclusion only applies when a student is confined to an area and is physically prevented from leaving. Seclusion may only be used when a student’s behavior presents a clear, present and imminent risk to the physical safety of the student or others and it is the least restrictive intervention feasible. </a:t>
            </a:r>
          </a:p>
          <a:p>
            <a:endParaRPr lang="en-US" smtClean="0"/>
          </a:p>
          <a:p>
            <a:r>
              <a:rPr lang="en-US" smtClean="0"/>
              <a:t>As such, provided a student is not confined to a room or area from which the student is physically prevented from leaving, it is not considered seclusion for a school employee to direct a disruptive student to temporarily separate himself or herself from the activity in the classroom so the student can regain control.  For example, it is not considered seclusion to ask a student causing a disruption to sit in the hallway until he or she is ready to participate in class appropriately. </a:t>
            </a:r>
          </a:p>
          <a:p>
            <a:endParaRPr lang="en-US" smtClean="0"/>
          </a:p>
          <a:p>
            <a:r>
              <a:rPr lang="en-US" smtClean="0"/>
              <a:t>Similarly, it is not considered seclusion for a school employee to direct a student to temporarily remain in the classroom to complete tasks while other students participate  in activities outside of the classroom. For example, it is not considered seclusion to keep a student inside for recess as a behavioral/disciplinary consequence. </a:t>
            </a:r>
          </a:p>
          <a:p>
            <a:endParaRPr lang="en-US" smtClean="0"/>
          </a:p>
        </p:txBody>
      </p:sp>
      <p:sp>
        <p:nvSpPr>
          <p:cNvPr id="45060" name="Slide Number Placeholder 3"/>
          <p:cNvSpPr>
            <a:spLocks noGrp="1"/>
          </p:cNvSpPr>
          <p:nvPr>
            <p:ph type="sldNum" sz="quarter" idx="5"/>
          </p:nvPr>
        </p:nvSpPr>
        <p:spPr>
          <a:noFill/>
        </p:spPr>
        <p:txBody>
          <a:bodyPr/>
          <a:lstStyle/>
          <a:p>
            <a:fld id="{34FE81DF-D586-41EE-B3C5-5C651BA46E76}" type="slidenum">
              <a:rPr lang="en-US"/>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custDataLst>
              <p:tags r:id="rId1"/>
            </p:custDataLst>
          </p:nvPr>
        </p:nvSpPr>
        <p:spPr>
          <a:noFill/>
          <a:ln/>
        </p:spPr>
        <p:txBody>
          <a:bodyPr/>
          <a:lstStyle/>
          <a:p>
            <a:r>
              <a:rPr lang="en-US" smtClean="0"/>
              <a:t>Act 125 requires schools to abide by new notification requirements. Any time seclusion or physical restraint is used, the principal or his or her designee must notify the parent of the incident as soon as possible and no later than one business day after the incident. “Business day” is defined as Monday through Friday, except for federal and state holidays. Schools should be aware a day may be a business day even if students are not in attendance. For example, a snow day would be considered a business day as well as days during winter or spring breaks that are not state or federal holidays.  The principal or designee must also alert the parent to the availability of the required written report, which we will describe shortly. </a:t>
            </a:r>
          </a:p>
          <a:p>
            <a:endParaRPr lang="en-US" smtClean="0"/>
          </a:p>
          <a:p>
            <a:r>
              <a:rPr lang="en-US" smtClean="0"/>
              <a:t>The Act does not specify the form in which the notice must be provided to the parent. The notice is not required to be in writing. For example, a telephone call would be sufficient. However it would minimally be good LEA practice to document in writing the method and date the notice was provided. It is important for school staff to notify parents as soon as possible. Districts may wish to consider asking parents which mode of communication is the best.  Some parents may prefer a text message or email over a telephone call.  </a:t>
            </a:r>
          </a:p>
        </p:txBody>
      </p:sp>
      <p:sp>
        <p:nvSpPr>
          <p:cNvPr id="46084" name="Slide Number Placeholder 3"/>
          <p:cNvSpPr>
            <a:spLocks noGrp="1"/>
          </p:cNvSpPr>
          <p:nvPr>
            <p:ph type="sldNum" sz="quarter" idx="5"/>
          </p:nvPr>
        </p:nvSpPr>
        <p:spPr>
          <a:noFill/>
        </p:spPr>
        <p:txBody>
          <a:bodyPr/>
          <a:lstStyle/>
          <a:p>
            <a:fld id="{F9A352C4-0C54-4D6E-BF23-53BCEDC0A3F0}" type="slidenum">
              <a:rPr lang="en-US"/>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custDataLst>
              <p:tags r:id="rId1"/>
            </p:custDataLst>
          </p:nvPr>
        </p:nvSpPr>
        <p:spPr>
          <a:noFill/>
          <a:ln/>
        </p:spPr>
        <p:txBody>
          <a:bodyPr/>
          <a:lstStyle/>
          <a:p>
            <a:r>
              <a:rPr lang="en-US" smtClean="0"/>
              <a:t>Each time an incident of seclusion or physical restraint occurs, the principal or designee is responsible for preparing a written report. This report must be completed within two business days following the incident. The principal or designee must consult with school staff present during the incident before completing the report.</a:t>
            </a:r>
          </a:p>
          <a:p>
            <a:endParaRPr lang="en-US" smtClean="0"/>
          </a:p>
          <a:p>
            <a:r>
              <a:rPr lang="en-US" smtClean="0"/>
              <a:t>The report must include the student’s name; the date, time and duration of the incident; a description of the incident including details of the student’s behavior before and after the incident; and the names and titles of all school staff present during the incident. It would be good practice to develop a report form to be used consistently throughout the LEA. Consistent use of a report form will ensure required information is included in each case. Examples of model forms may be found on the department’s website at http://www.dpi.wi.gov/sped/sbseclusion.html.</a:t>
            </a:r>
          </a:p>
          <a:p>
            <a:endParaRPr lang="en-US" smtClean="0"/>
          </a:p>
          <a:p>
            <a:endParaRPr lang="en-US" smtClean="0"/>
          </a:p>
        </p:txBody>
      </p:sp>
      <p:sp>
        <p:nvSpPr>
          <p:cNvPr id="47108" name="Slide Number Placeholder 3"/>
          <p:cNvSpPr>
            <a:spLocks noGrp="1"/>
          </p:cNvSpPr>
          <p:nvPr>
            <p:ph type="sldNum" sz="quarter" idx="5"/>
          </p:nvPr>
        </p:nvSpPr>
        <p:spPr>
          <a:noFill/>
        </p:spPr>
        <p:txBody>
          <a:bodyPr/>
          <a:lstStyle/>
          <a:p>
            <a:fld id="{6065506D-8344-4807-B713-E8A24ABCE52F}" type="slidenum">
              <a:rPr lang="en-US"/>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custDataLst>
              <p:tags r:id="rId1"/>
            </p:custDataLst>
          </p:nvPr>
        </p:nvSpPr>
        <p:spPr>
          <a:noFill/>
          <a:ln/>
        </p:spPr>
        <p:txBody>
          <a:bodyPr/>
          <a:lstStyle/>
          <a:p>
            <a:r>
              <a:rPr lang="en-US" smtClean="0"/>
              <a:t>The written report must be maintained at the school.  Additionally, the school must make the report available for the parents’ review within three business days of the incident. At the time the principal or designee initially notifies the parent of the incident, the parent must be made aware of the availability of the report. The Act does not require schools to provide the report to the parent unless requested. The LEA may choose to develop a policy regarding how these reports are maintained and made available to parents.</a:t>
            </a:r>
          </a:p>
        </p:txBody>
      </p:sp>
      <p:sp>
        <p:nvSpPr>
          <p:cNvPr id="48132" name="Slide Number Placeholder 3"/>
          <p:cNvSpPr>
            <a:spLocks noGrp="1"/>
          </p:cNvSpPr>
          <p:nvPr>
            <p:ph type="sldNum" sz="quarter" idx="5"/>
          </p:nvPr>
        </p:nvSpPr>
        <p:spPr>
          <a:noFill/>
        </p:spPr>
        <p:txBody>
          <a:bodyPr/>
          <a:lstStyle/>
          <a:p>
            <a:fld id="{BAF1800E-03F6-47F3-A7B8-BA683BEEBA8F}" type="slidenum">
              <a:rPr lang="en-US"/>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custDataLst>
              <p:tags r:id="rId1"/>
            </p:custDataLst>
          </p:nvPr>
        </p:nvSpPr>
        <p:spPr>
          <a:noFill/>
          <a:ln/>
        </p:spPr>
        <p:txBody>
          <a:bodyPr/>
          <a:lstStyle/>
          <a:p>
            <a:r>
              <a:rPr lang="en-US" smtClean="0"/>
              <a:t>The school must maintain all written reports of incidents of seclusion and/or physical restraint and compile them into an annual report to the school board.  By September 1, the principal or designee will report the number of incidents of seclusion and physical restraint from the previous school year.  The report must indicate the total number of students involved in the incidents, and must identify the number of students with disabilities involved in the incidents. This annual report must be maintained at the district level; it is not reported to the Department of Public Instruction. This report is subject to open records requests. The reporting requirements included in the Act are the same as those provided by the US Department of Education, Office of Civil Rights, for use in its data collection. </a:t>
            </a:r>
          </a:p>
          <a:p>
            <a:endParaRPr lang="en-US" smtClean="0"/>
          </a:p>
          <a:p>
            <a:r>
              <a:rPr lang="en-US" smtClean="0"/>
              <a:t>It is important for school and district-level staff to review data on a regular, frequent basis to ensure seclusion and physical restraint are being used appropriately and whether school-wide or student specific patterns exist. Identifying these patterns as early as possible allows schools to develop and implement strategies to address behavior positively and prevent the need for these more restrictive interventions.</a:t>
            </a:r>
          </a:p>
        </p:txBody>
      </p:sp>
      <p:sp>
        <p:nvSpPr>
          <p:cNvPr id="49156" name="Slide Number Placeholder 3"/>
          <p:cNvSpPr>
            <a:spLocks noGrp="1"/>
          </p:cNvSpPr>
          <p:nvPr>
            <p:ph type="sldNum" sz="quarter" idx="5"/>
          </p:nvPr>
        </p:nvSpPr>
        <p:spPr>
          <a:noFill/>
        </p:spPr>
        <p:txBody>
          <a:bodyPr/>
          <a:lstStyle/>
          <a:p>
            <a:fld id="{5B6F13E0-13DC-4787-9ECA-02A00A1956DA}" type="slidenum">
              <a:rPr lang="en-US"/>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ln/>
        </p:spPr>
      </p:sp>
      <p:sp>
        <p:nvSpPr>
          <p:cNvPr id="50179" name="Notes Placeholder 2"/>
          <p:cNvSpPr>
            <a:spLocks noGrp="1"/>
          </p:cNvSpPr>
          <p:nvPr>
            <p:ph type="body" idx="1"/>
            <p:custDataLst>
              <p:tags r:id="rId1"/>
            </p:custDataLst>
          </p:nvPr>
        </p:nvSpPr>
        <p:spPr>
          <a:noFill/>
          <a:ln/>
        </p:spPr>
        <p:txBody>
          <a:bodyPr/>
          <a:lstStyle/>
          <a:p>
            <a:pPr eaLnBrk="1" hangingPunct="1"/>
            <a:r>
              <a:rPr lang="en-US" smtClean="0"/>
              <a:t>School staff who may use physical restraint must receive appropriate training.  At least one staff member in each school where restraint might be used must be trained. The school is responsible for maintaining records on the training received by staff, including how long the training is considered valid and when refresher courses are necessary.</a:t>
            </a:r>
          </a:p>
          <a:p>
            <a:pPr eaLnBrk="1" hangingPunct="1"/>
            <a:endParaRPr lang="en-US" smtClean="0"/>
          </a:p>
          <a:p>
            <a:pPr eaLnBrk="1" hangingPunct="1"/>
            <a:r>
              <a:rPr lang="en-US" smtClean="0"/>
              <a:t>Schools should carefully consider which staff members should receive training. Administrators, security/safety personnel, regular education staff, student services and special education staff should be considered. The district may wish to consider training several people within a school. In the rare event physical restraint is needed in a situation, it is may be helpful to have more than one trained person available to ensure safety for students and staff alike.</a:t>
            </a:r>
          </a:p>
          <a:p>
            <a:pPr eaLnBrk="1" hangingPunct="1"/>
            <a:endParaRPr lang="en-US" smtClean="0"/>
          </a:p>
          <a:p>
            <a:pPr eaLnBrk="1" hangingPunct="1"/>
            <a:r>
              <a:rPr lang="en-US" smtClean="0"/>
              <a:t>There are several different providers of training  on preventing the need for physical restraint and how to use it safely. The department does not approve, recommend, or endorse any particular program. </a:t>
            </a:r>
          </a:p>
        </p:txBody>
      </p:sp>
      <p:sp>
        <p:nvSpPr>
          <p:cNvPr id="50180" name="Slide Number Placeholder 3"/>
          <p:cNvSpPr>
            <a:spLocks noGrp="1"/>
          </p:cNvSpPr>
          <p:nvPr>
            <p:ph type="sldNum" sz="quarter" idx="5"/>
          </p:nvPr>
        </p:nvSpPr>
        <p:spPr>
          <a:noFill/>
        </p:spPr>
        <p:txBody>
          <a:bodyPr/>
          <a:lstStyle/>
          <a:p>
            <a:fld id="{EC0DE7CC-0C5D-45A5-BBF9-2A5656396C32}" type="slidenum">
              <a:rPr lang="en-US"/>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custDataLst>
              <p:tags r:id="rId1"/>
            </p:custDataLst>
          </p:nvPr>
        </p:nvSpPr>
        <p:spPr>
          <a:noFill/>
          <a:ln/>
        </p:spPr>
        <p:txBody>
          <a:bodyPr/>
          <a:lstStyle/>
          <a:p>
            <a:pPr eaLnBrk="1" hangingPunct="1">
              <a:lnSpc>
                <a:spcPct val="90000"/>
              </a:lnSpc>
            </a:pPr>
            <a:r>
              <a:rPr lang="en-US" smtClean="0"/>
              <a:t>Act  125 includes required topics that must be included in training for staff around the use of physical restraint. The training must include methods of preventing the need for physical restraint, such as de-escalation techniques. Effective training programs include a strong focus on learning how to support students in positive ways and to recognize early signs of behavior escalation to prevent or reduce the need to use restrictive interventions.  </a:t>
            </a:r>
          </a:p>
          <a:p>
            <a:pPr eaLnBrk="1" hangingPunct="1">
              <a:lnSpc>
                <a:spcPct val="90000"/>
              </a:lnSpc>
            </a:pPr>
            <a:endParaRPr lang="en-US" smtClean="0"/>
          </a:p>
          <a:p>
            <a:pPr eaLnBrk="1" hangingPunct="1">
              <a:lnSpc>
                <a:spcPct val="90000"/>
              </a:lnSpc>
            </a:pPr>
            <a:r>
              <a:rPr lang="en-US" smtClean="0"/>
              <a:t>The training must also include instruction in how to identify and describe dangerous behavior, and on methods of evaluating risk of harm to determine if the use of physical restraint is safe and warranted. In addition, the training must include instruction on the effects of physical restraint on the person restrained, methods of monitoring signs of physical distress, and techniques for determining when medical assistance may be needed. Participants must practice and demonstrate proficiency in administering and receiving various types of physical restraint. Finally, the training must include instruction in documenting and reporting incidents of physical restraint.</a:t>
            </a:r>
          </a:p>
          <a:p>
            <a:pPr eaLnBrk="1" hangingPunct="1">
              <a:lnSpc>
                <a:spcPct val="90000"/>
              </a:lnSpc>
            </a:pPr>
            <a:endParaRPr lang="en-US" smtClean="0"/>
          </a:p>
          <a:p>
            <a:pPr eaLnBrk="1" hangingPunct="1">
              <a:lnSpc>
                <a:spcPct val="90000"/>
              </a:lnSpc>
            </a:pPr>
            <a:r>
              <a:rPr lang="en-US" smtClean="0"/>
              <a:t>As previously mentioned, there are several providers of training throughout the state including private companies and cooperative educational services agencies (CESAs).  The department does not approve, recommend, or endorse any particular training program, and it is the LEAs responsibility to ensure chosen training programs include coverage of these required topics.</a:t>
            </a:r>
          </a:p>
        </p:txBody>
      </p:sp>
      <p:sp>
        <p:nvSpPr>
          <p:cNvPr id="51204" name="Slide Number Placeholder 3"/>
          <p:cNvSpPr>
            <a:spLocks noGrp="1"/>
          </p:cNvSpPr>
          <p:nvPr>
            <p:ph type="sldNum" sz="quarter" idx="5"/>
          </p:nvPr>
        </p:nvSpPr>
        <p:spPr>
          <a:noFill/>
        </p:spPr>
        <p:txBody>
          <a:bodyPr/>
          <a:lstStyle/>
          <a:p>
            <a:fld id="{76D66E53-7F6A-436F-9CB8-6E64EC067739}" type="slidenum">
              <a:rPr lang="en-US"/>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custDataLst>
              <p:tags r:id="rId1"/>
            </p:custDataLst>
          </p:nvPr>
        </p:nvSpPr>
        <p:spPr>
          <a:noFill/>
          <a:ln/>
        </p:spPr>
        <p:txBody>
          <a:bodyPr/>
          <a:lstStyle/>
          <a:p>
            <a:r>
              <a:rPr lang="en-US" smtClean="0"/>
              <a:t>In this presentation, we will discuss who is covered by the Act’s provisions and some important definitions included in the Act. Next we will discuss the Act’s general prohibition of the use of physical restraint and seclusion and the exceptions under which use is permitted. We will discuss the Act’s requirements around notification, reporting and training. We’ll discuss some requirements applicable only to students with disabilities.  We will discuss how the Act’s provisions harmonize with two existing statutory provisions that apply in schools. Finally, we will provide some additional resources for you to explore as you begin to implement Act 125’s requirements.</a:t>
            </a:r>
          </a:p>
          <a:p>
            <a:endParaRPr lang="en-US" smtClean="0"/>
          </a:p>
          <a:p>
            <a:r>
              <a:rPr lang="en-US" smtClean="0"/>
              <a:t>We hope to answer questions you may have as you begin to implement this law and describe specific situations that may arise and how the law might apply. </a:t>
            </a:r>
          </a:p>
        </p:txBody>
      </p:sp>
      <p:sp>
        <p:nvSpPr>
          <p:cNvPr id="33796" name="Slide Number Placeholder 3"/>
          <p:cNvSpPr>
            <a:spLocks noGrp="1"/>
          </p:cNvSpPr>
          <p:nvPr>
            <p:ph type="sldNum" sz="quarter" idx="5"/>
          </p:nvPr>
        </p:nvSpPr>
        <p:spPr>
          <a:noFill/>
        </p:spPr>
        <p:txBody>
          <a:bodyPr/>
          <a:lstStyle/>
          <a:p>
            <a:fld id="{536E4E4E-F01F-44FB-AC5B-500A79C934A2}" type="slidenum">
              <a:rPr lang="en-US"/>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custDataLst>
              <p:tags r:id="rId1"/>
            </p:custDataLst>
          </p:nvPr>
        </p:nvSpPr>
        <p:spPr>
          <a:noFill/>
          <a:ln/>
        </p:spPr>
        <p:txBody>
          <a:bodyPr/>
          <a:lstStyle/>
          <a:p>
            <a:pPr defTabSz="930275"/>
            <a:r>
              <a:rPr lang="en-US" smtClean="0"/>
              <a:t>LEAs should make every attempt to ensure physical restraint is administered by appropriately trained staff. Districts may wish to consider training several people within each school to minimize the likelihood of trained staff not being available in crisis situations. </a:t>
            </a:r>
          </a:p>
          <a:p>
            <a:pPr defTabSz="930275"/>
            <a:endParaRPr lang="en-US" smtClean="0"/>
          </a:p>
          <a:p>
            <a:pPr defTabSz="930275"/>
            <a:r>
              <a:rPr lang="en-US" smtClean="0"/>
              <a:t>While such situations should be avoided, the law recognizes that restraint may be necessary in emergency situations when trained staff are not immediately available. The unforeseen emergency exception permits staff persons who have not received training to use physical restraint only in emergency situations, and only if staff members who have been trained are not immediately available. </a:t>
            </a:r>
          </a:p>
          <a:p>
            <a:pPr defTabSz="930275"/>
            <a:endParaRPr lang="en-US" smtClean="0"/>
          </a:p>
          <a:p>
            <a:pPr defTabSz="930275"/>
            <a:r>
              <a:rPr lang="en-US" smtClean="0"/>
              <a:t>For example, if a significant physical altercation between students breaks out suddenly in a school hallway, school staff need to intervene quickly to protect the safety of students involved and that of bystanders. In this situation, provided there is an imminent risk to the physical safety of the student or others and no less restrictive measures are available it may be appropriate for an untrained staff person to use physical restraint. Likewise, if a student is about to bolt into  oncoming traffic, immediate action is necessary. All requirements around parental notification, documentation and reporting apply in any situation in which physical restraint is used. Remember, these requirements apply to all students – both regular and special education.</a:t>
            </a:r>
          </a:p>
        </p:txBody>
      </p:sp>
      <p:sp>
        <p:nvSpPr>
          <p:cNvPr id="52228" name="Slide Number Placeholder 3"/>
          <p:cNvSpPr>
            <a:spLocks noGrp="1"/>
          </p:cNvSpPr>
          <p:nvPr>
            <p:ph type="sldNum" sz="quarter" idx="5"/>
          </p:nvPr>
        </p:nvSpPr>
        <p:spPr>
          <a:noFill/>
        </p:spPr>
        <p:txBody>
          <a:bodyPr/>
          <a:lstStyle/>
          <a:p>
            <a:fld id="{497DB8E5-09AB-4329-A8A6-FC013D520800}" type="slidenum">
              <a:rPr lang="en-US"/>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3" name="Notes Placeholder 2"/>
          <p:cNvSpPr>
            <a:spLocks noGrp="1"/>
          </p:cNvSpPr>
          <p:nvPr>
            <p:ph type="body" idx="1"/>
            <p:custDataLst>
              <p:tags r:id="rId1"/>
            </p:custDataLst>
          </p:nvPr>
        </p:nvSpPr>
        <p:spPr/>
        <p:txBody>
          <a:bodyPr>
            <a:normAutofit/>
          </a:bodyPr>
          <a:lstStyle/>
          <a:p>
            <a:pPr defTabSz="930275">
              <a:lnSpc>
                <a:spcPct val="80000"/>
              </a:lnSpc>
            </a:pPr>
            <a:r>
              <a:rPr lang="en-US" sz="1000" smtClean="0"/>
              <a:t>The requirements of the Act discussed up to this point apply to all students, both special education and regular education. We will now describe additional requirements that apply only to students with disabilities.</a:t>
            </a:r>
          </a:p>
          <a:p>
            <a:pPr defTabSz="930275">
              <a:lnSpc>
                <a:spcPct val="80000"/>
              </a:lnSpc>
            </a:pPr>
            <a:endParaRPr lang="en-US" sz="1000" smtClean="0"/>
          </a:p>
          <a:p>
            <a:pPr defTabSz="930275">
              <a:lnSpc>
                <a:spcPct val="80000"/>
              </a:lnSpc>
            </a:pPr>
            <a:r>
              <a:rPr lang="en-US" sz="1000" smtClean="0"/>
              <a:t>When it is reasonably anticipated by the IEP team that the use of seclusion or physical restraint may be necessary, the student’s IEP must include a clear statement that seclusion or physical restraint may be used. The IEP team should discuss the type of physical restraint techniques that might be used and under what circumstances. If seclusion is anticipated, the circumstances around its use should be clearly explained, and parents should have the opportunity to see the room. The words “physical restraint” and/or “seclusion” should be included rather than using such terms as “cool-down”, “time out” or “control hold”. Use of precise terminology ensures all members of the IEP team understand the kind of intervention that may be used. </a:t>
            </a:r>
          </a:p>
          <a:p>
            <a:pPr defTabSz="930275">
              <a:lnSpc>
                <a:spcPct val="80000"/>
              </a:lnSpc>
            </a:pPr>
            <a:endParaRPr lang="en-US" sz="1000" smtClean="0"/>
          </a:p>
          <a:p>
            <a:pPr defTabSz="930275">
              <a:lnSpc>
                <a:spcPct val="80000"/>
              </a:lnSpc>
            </a:pPr>
            <a:r>
              <a:rPr lang="en-US" sz="1000" smtClean="0"/>
              <a:t>The IEP must also include appropriate positive interventions and supports and other strategies to address the student’s behavior. The supports and strategies must be based on the results of a functional behavioral assessment (FBA). For more information on FBAs, see http://www.dpi.wi.gov/sped/sbfba.html. The use of seclusion or physical restraint may be used only in situations where a student’s behavior creates a clear, present and imminent risk of physical harm to the student or others. It is extremely important to have effective positive interventions and strategies in place that support and encourage growth of students’ skills in appropriate behavior. When applied consistently positive behavioral supports can decrease or eliminate the need to consider restrictive interventions like seclusion or physical restraint.</a:t>
            </a:r>
          </a:p>
          <a:p>
            <a:pPr defTabSz="930275">
              <a:lnSpc>
                <a:spcPct val="80000"/>
              </a:lnSpc>
            </a:pPr>
            <a:endParaRPr lang="en-US" sz="1000" smtClean="0"/>
          </a:p>
          <a:p>
            <a:pPr defTabSz="930275">
              <a:lnSpc>
                <a:spcPct val="80000"/>
              </a:lnSpc>
            </a:pPr>
            <a:r>
              <a:rPr lang="en-US" sz="1000" smtClean="0"/>
              <a:t>Data on the use of seclusion and/or physical restraint should always be reviewed for an individual child to determine if an IEP team meeting is necessary to review the effectiveness of the positive behavioral supports and strategies. An updated FBA may be necessary to understand what is triggering the need for these restrictive interventions and to develop more effective positive interventions.</a:t>
            </a:r>
            <a:endParaRPr lang="en-US" sz="1000" i="1" smtClean="0"/>
          </a:p>
          <a:p>
            <a:pPr defTabSz="930275">
              <a:lnSpc>
                <a:spcPct val="80000"/>
              </a:lnSpc>
            </a:pPr>
            <a:endParaRPr lang="en-US" sz="1000" smtClean="0"/>
          </a:p>
          <a:p>
            <a:pPr defTabSz="930275">
              <a:lnSpc>
                <a:spcPct val="80000"/>
              </a:lnSpc>
            </a:pPr>
            <a:endParaRPr lang="en-US" sz="1000" smtClean="0"/>
          </a:p>
        </p:txBody>
      </p:sp>
      <p:sp>
        <p:nvSpPr>
          <p:cNvPr id="53252" name="Slide Number Placeholder 3"/>
          <p:cNvSpPr>
            <a:spLocks noGrp="1"/>
          </p:cNvSpPr>
          <p:nvPr>
            <p:ph type="sldNum" sz="quarter" idx="5"/>
          </p:nvPr>
        </p:nvSpPr>
        <p:spPr>
          <a:noFill/>
        </p:spPr>
        <p:txBody>
          <a:bodyPr/>
          <a:lstStyle/>
          <a:p>
            <a:fld id="{D9EC4A04-7225-42AD-ACE5-291A49E055B7}" type="slidenum">
              <a:rPr lang="en-US"/>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custDataLst>
              <p:tags r:id="rId1"/>
            </p:custDataLst>
          </p:nvPr>
        </p:nvSpPr>
        <p:spPr>
          <a:noFill/>
          <a:ln/>
        </p:spPr>
        <p:txBody>
          <a:bodyPr/>
          <a:lstStyle/>
          <a:p>
            <a:endParaRPr lang="en-US" smtClean="0"/>
          </a:p>
          <a:p>
            <a:r>
              <a:rPr lang="en-US" smtClean="0"/>
              <a:t>Sometimes the need for seclusion or physical restraint has not been anticipated. If seclusion or physical restraint is used on a student with a disability for the first time, and its use is not addressed within the student’s IEP, the IEP team must meet as soon as possible. During this meeting, the IEP team must also review the IEP to ensure it contains appropriate positive interventions and supports and other strategies to address the student’s behavior. The supports and strategies must be based on the results of a functional behavioral assessment (FBA).</a:t>
            </a:r>
          </a:p>
        </p:txBody>
      </p:sp>
      <p:sp>
        <p:nvSpPr>
          <p:cNvPr id="54276" name="Slide Number Placeholder 3"/>
          <p:cNvSpPr>
            <a:spLocks noGrp="1"/>
          </p:cNvSpPr>
          <p:nvPr>
            <p:ph type="sldNum" sz="quarter" idx="5"/>
          </p:nvPr>
        </p:nvSpPr>
        <p:spPr>
          <a:noFill/>
        </p:spPr>
        <p:txBody>
          <a:bodyPr/>
          <a:lstStyle/>
          <a:p>
            <a:fld id="{FBE02EE5-6E87-4FDC-BC41-92781830B40A}" type="slidenum">
              <a:rPr lang="en-US"/>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custDataLst>
              <p:tags r:id="rId1"/>
            </p:custDataLst>
          </p:nvPr>
        </p:nvSpPr>
        <p:spPr>
          <a:noFill/>
          <a:ln/>
        </p:spPr>
        <p:txBody>
          <a:bodyPr/>
          <a:lstStyle/>
          <a:p>
            <a:r>
              <a:rPr lang="en-US" smtClean="0"/>
              <a:t>Section 118.164 allows a teacher to remove a student from class and send the student to the school principal or his or her designee if a student violates the code of classroom conduct, exhibits dangerous, unruly or disruptive behavior, or exhibits behavior that interferes with the ability of the teacher to teach effectively. Act 125 does not affect the ability of the principal or his or her designee to place the student in an alternative education program, another class or appropriate place in the school, or another instructional setting, or return the student to the class from which the student was removed.</a:t>
            </a:r>
          </a:p>
          <a:p>
            <a:r>
              <a:rPr lang="en-US" smtClean="0"/>
              <a:t> </a:t>
            </a:r>
          </a:p>
          <a:p>
            <a:r>
              <a:rPr lang="en-US" smtClean="0"/>
              <a:t>In any of the situations described above, the use of physical restraint or seclusion may be appropriate if (and only if) a student’s behavior presents a clear, present and imminent risk to the physical safety of the pupil or others. The use of physical restraint or seclusion is </a:t>
            </a:r>
            <a:r>
              <a:rPr lang="en-US" b="1" smtClean="0"/>
              <a:t>always </a:t>
            </a:r>
            <a:r>
              <a:rPr lang="en-US" smtClean="0"/>
              <a:t>subject to the conditions and limitations outlined in Act 125 (section 118.305 of the Wisconsin Statutes) including notification and reporting requirements.</a:t>
            </a:r>
          </a:p>
          <a:p>
            <a:endParaRPr lang="en-US" smtClean="0"/>
          </a:p>
        </p:txBody>
      </p:sp>
      <p:sp>
        <p:nvSpPr>
          <p:cNvPr id="55300" name="Slide Number Placeholder 3"/>
          <p:cNvSpPr>
            <a:spLocks noGrp="1"/>
          </p:cNvSpPr>
          <p:nvPr>
            <p:ph type="sldNum" sz="quarter" idx="5"/>
          </p:nvPr>
        </p:nvSpPr>
        <p:spPr>
          <a:noFill/>
        </p:spPr>
        <p:txBody>
          <a:bodyPr/>
          <a:lstStyle/>
          <a:p>
            <a:fld id="{66B84BDF-CF87-4B74-9396-06E0801D37F1}" type="slidenum">
              <a:rPr lang="en-US"/>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custDataLst>
              <p:tags r:id="rId1"/>
            </p:custDataLst>
          </p:nvPr>
        </p:nvSpPr>
        <p:spPr>
          <a:noFill/>
          <a:ln/>
        </p:spPr>
        <p:txBody>
          <a:bodyPr/>
          <a:lstStyle/>
          <a:p>
            <a:r>
              <a:rPr lang="en-US" smtClean="0"/>
              <a:t>Section 118.31 of the Wisconsin Statutes prohibits the use of corporal punishment in schools. Corporal punishment includes, but is not limited to, paddling, slapping or prolonged maintenance of physically painful positions, when used as a means of discipline. </a:t>
            </a:r>
          </a:p>
          <a:p>
            <a:r>
              <a:rPr lang="en-US" smtClean="0"/>
              <a:t> </a:t>
            </a:r>
          </a:p>
          <a:p>
            <a:r>
              <a:rPr lang="en-US" smtClean="0"/>
              <a:t>The statute provides that school employees may use “reasonable and necessary force” to quell a disturbance, prevent an act that threatens physical injury to any person, resolve a situation involving a weapon or other dangerous object under a pupil's control, resolve a situation creating a need for self-defense or the defense of others as defined in section 939.49 Wis. Stats, remove a disruptive student from a school premises or motor vehicle or from school-sponsored activities, prevent a student from inflicting harm on himself or herself, or protect the safety of others. </a:t>
            </a:r>
          </a:p>
          <a:p>
            <a:r>
              <a:rPr lang="en-US" smtClean="0"/>
              <a:t> </a:t>
            </a:r>
          </a:p>
          <a:p>
            <a:r>
              <a:rPr lang="en-US" smtClean="0"/>
              <a:t>In any of the situations described above, the use of physical restraint or seclusion may be appropriate if (and only if) a student’s behavior presents a clear, present and imminent risk to the physical safety of the pupil or others. The use of physical restraint or seclusion is </a:t>
            </a:r>
            <a:r>
              <a:rPr lang="en-US" b="1" smtClean="0"/>
              <a:t>always</a:t>
            </a:r>
            <a:r>
              <a:rPr lang="en-US" smtClean="0"/>
              <a:t> subject to the conditions and limitations outlined in section 118.305, including notification and reporting requirements.</a:t>
            </a:r>
          </a:p>
          <a:p>
            <a:endParaRPr lang="en-US" smtClean="0"/>
          </a:p>
        </p:txBody>
      </p:sp>
      <p:sp>
        <p:nvSpPr>
          <p:cNvPr id="56324" name="Slide Number Placeholder 3"/>
          <p:cNvSpPr>
            <a:spLocks noGrp="1"/>
          </p:cNvSpPr>
          <p:nvPr>
            <p:ph type="sldNum" sz="quarter" idx="5"/>
          </p:nvPr>
        </p:nvSpPr>
        <p:spPr>
          <a:noFill/>
        </p:spPr>
        <p:txBody>
          <a:bodyPr/>
          <a:lstStyle/>
          <a:p>
            <a:fld id="{E9954435-B283-4ABE-B724-2CC3435A9619}" type="slidenum">
              <a:rPr lang="en-US"/>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3" name="Notes Placeholder 2"/>
          <p:cNvSpPr>
            <a:spLocks noGrp="1"/>
          </p:cNvSpPr>
          <p:nvPr>
            <p:ph type="body" idx="1"/>
            <p:custDataLst>
              <p:tags r:id="rId1"/>
            </p:custDataLst>
          </p:nvPr>
        </p:nvSpPr>
        <p:spPr/>
        <p:txBody>
          <a:bodyPr>
            <a:normAutofit/>
          </a:bodyPr>
          <a:lstStyle/>
          <a:p>
            <a:pPr>
              <a:lnSpc>
                <a:spcPct val="80000"/>
              </a:lnSpc>
            </a:pPr>
            <a:r>
              <a:rPr lang="en-US" sz="1100" smtClean="0"/>
              <a:t>The Act becomes effective on September 1, 2012. To make sure your staff and district are ready to meet its requirements, there are several actions you can take now.</a:t>
            </a:r>
          </a:p>
          <a:p>
            <a:pPr>
              <a:lnSpc>
                <a:spcPct val="80000"/>
              </a:lnSpc>
            </a:pPr>
            <a:endParaRPr lang="en-US" sz="1100" smtClean="0"/>
          </a:p>
          <a:p>
            <a:pPr>
              <a:lnSpc>
                <a:spcPct val="80000"/>
              </a:lnSpc>
            </a:pPr>
            <a:r>
              <a:rPr lang="en-US" sz="1100" smtClean="0"/>
              <a:t>Staff should review IEPs for all students with whom physical restraint or seclusion may be used to make sure the IEPs contain the appropriate language and positive behavioral interventions, supports and strategies. If not, IEP team meetings should be conducted to discuss whether it may be appropriate to use these interventions.</a:t>
            </a:r>
          </a:p>
          <a:p>
            <a:pPr>
              <a:lnSpc>
                <a:spcPct val="80000"/>
              </a:lnSpc>
            </a:pPr>
            <a:endParaRPr lang="en-US" sz="1100" smtClean="0"/>
          </a:p>
          <a:p>
            <a:pPr>
              <a:lnSpc>
                <a:spcPct val="80000"/>
              </a:lnSpc>
            </a:pPr>
            <a:r>
              <a:rPr lang="en-US" sz="1100" smtClean="0"/>
              <a:t>Staff should be trained in accordance with the training requirements outlined in the Act. Schools should ensure their staff’s training is up-to-date, and the schools have proper documentation of staff training. </a:t>
            </a:r>
          </a:p>
          <a:p>
            <a:pPr>
              <a:lnSpc>
                <a:spcPct val="80000"/>
              </a:lnSpc>
            </a:pPr>
            <a:endParaRPr lang="en-US" sz="1100" smtClean="0"/>
          </a:p>
          <a:p>
            <a:pPr>
              <a:lnSpc>
                <a:spcPct val="80000"/>
              </a:lnSpc>
            </a:pPr>
            <a:r>
              <a:rPr lang="en-US" sz="1100" smtClean="0"/>
              <a:t>Staff should review the condition of all rooms or areas used for seclusion for compliance with the Act. Any locks must be removed before Sept. 1, 2012.</a:t>
            </a:r>
          </a:p>
          <a:p>
            <a:pPr>
              <a:lnSpc>
                <a:spcPct val="80000"/>
              </a:lnSpc>
            </a:pPr>
            <a:endParaRPr lang="en-US" sz="1100" smtClean="0"/>
          </a:p>
          <a:p>
            <a:pPr>
              <a:lnSpc>
                <a:spcPct val="80000"/>
              </a:lnSpc>
            </a:pPr>
            <a:r>
              <a:rPr lang="en-US" sz="1100" smtClean="0"/>
              <a:t>Review or develop logging or incident reporting forms to be sure they contain the required information. Examples of forms are available on DPI’s website.</a:t>
            </a:r>
          </a:p>
          <a:p>
            <a:pPr>
              <a:lnSpc>
                <a:spcPct val="80000"/>
              </a:lnSpc>
            </a:pPr>
            <a:endParaRPr lang="en-US" sz="1100" smtClean="0"/>
          </a:p>
          <a:p>
            <a:pPr>
              <a:lnSpc>
                <a:spcPct val="80000"/>
              </a:lnSpc>
            </a:pPr>
            <a:r>
              <a:rPr lang="en-US" sz="1100" smtClean="0"/>
              <a:t>Schools should be in communication with parents about the Act’s requirements and designate a staff member who parents can contact with questions.</a:t>
            </a:r>
          </a:p>
          <a:p>
            <a:pPr>
              <a:lnSpc>
                <a:spcPct val="80000"/>
              </a:lnSpc>
            </a:pPr>
            <a:endParaRPr lang="en-US" sz="1100" smtClean="0"/>
          </a:p>
          <a:p>
            <a:pPr>
              <a:lnSpc>
                <a:spcPct val="80000"/>
              </a:lnSpc>
            </a:pPr>
            <a:r>
              <a:rPr lang="en-US" sz="1100" smtClean="0"/>
              <a:t>Finally, until September 1, 2012, schools must continue to implement DPI’s </a:t>
            </a:r>
            <a:r>
              <a:rPr lang="en-US" sz="1100" i="1" smtClean="0"/>
              <a:t>Directives on the Appropriate Use of Physical Restraint and Seclusion in Special Education Programs</a:t>
            </a:r>
            <a:r>
              <a:rPr lang="en-US" sz="1100" smtClean="0"/>
              <a:t>. </a:t>
            </a:r>
          </a:p>
          <a:p>
            <a:pPr>
              <a:lnSpc>
                <a:spcPct val="80000"/>
              </a:lnSpc>
            </a:pPr>
            <a:endParaRPr lang="en-US" sz="1100" smtClean="0"/>
          </a:p>
          <a:p>
            <a:pPr>
              <a:lnSpc>
                <a:spcPct val="80000"/>
              </a:lnSpc>
            </a:pPr>
            <a:endParaRPr lang="en-US" sz="1100" smtClean="0"/>
          </a:p>
          <a:p>
            <a:pPr>
              <a:lnSpc>
                <a:spcPct val="80000"/>
              </a:lnSpc>
            </a:pPr>
            <a:endParaRPr lang="en-US" sz="1100" smtClean="0"/>
          </a:p>
          <a:p>
            <a:pPr>
              <a:lnSpc>
                <a:spcPct val="80000"/>
              </a:lnSpc>
            </a:pPr>
            <a:endParaRPr lang="en-US" sz="1100" smtClean="0"/>
          </a:p>
        </p:txBody>
      </p:sp>
      <p:sp>
        <p:nvSpPr>
          <p:cNvPr id="57348" name="Slide Number Placeholder 3"/>
          <p:cNvSpPr>
            <a:spLocks noGrp="1"/>
          </p:cNvSpPr>
          <p:nvPr>
            <p:ph type="sldNum" sz="quarter" idx="5"/>
          </p:nvPr>
        </p:nvSpPr>
        <p:spPr>
          <a:noFill/>
        </p:spPr>
        <p:txBody>
          <a:bodyPr/>
          <a:lstStyle/>
          <a:p>
            <a:fld id="{3298770B-1F6E-4F49-B77F-25B588C67A34}" type="slidenum">
              <a:rPr lang="en-US"/>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p:spPr>
        <p:txBody>
          <a:bodyPr/>
          <a:lstStyle/>
          <a:p>
            <a:endParaRPr lang="en-US" smtClean="0"/>
          </a:p>
        </p:txBody>
      </p:sp>
      <p:sp>
        <p:nvSpPr>
          <p:cNvPr id="58372" name="Slide Number Placeholder 3"/>
          <p:cNvSpPr>
            <a:spLocks noGrp="1"/>
          </p:cNvSpPr>
          <p:nvPr>
            <p:ph type="sldNum" sz="quarter" idx="5"/>
          </p:nvPr>
        </p:nvSpPr>
        <p:spPr>
          <a:noFill/>
        </p:spPr>
        <p:txBody>
          <a:bodyPr/>
          <a:lstStyle/>
          <a:p>
            <a:fld id="{C34FB864-B0B0-44F2-B5BA-515D25FCD6FB}" type="slidenum">
              <a:rPr lang="en-US"/>
              <a:pPr/>
              <a:t>26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custDataLst>
              <p:tags r:id="rId1"/>
            </p:custDataLst>
          </p:nvPr>
        </p:nvSpPr>
        <p:spPr>
          <a:noFill/>
          <a:ln/>
        </p:spPr>
        <p:txBody>
          <a:bodyPr/>
          <a:lstStyle/>
          <a:p>
            <a:pPr eaLnBrk="1" hangingPunct="1"/>
            <a:r>
              <a:rPr lang="en-US" smtClean="0"/>
              <a:t>The provisions of Act 125 apply to ALL students, both in special education and regular education. Most of the provisions apply to situations involving both regular education and special education students. There are a few additional provisions concerning Individualized Education Programs (IEPs) of students with disabilities. In this presentation, we will clearly specify which provisions apply only to students with disabilities.</a:t>
            </a:r>
          </a:p>
          <a:p>
            <a:pPr eaLnBrk="1" hangingPunct="1"/>
            <a:endParaRPr lang="en-US" smtClean="0"/>
          </a:p>
          <a:p>
            <a:pPr eaLnBrk="1" hangingPunct="1"/>
            <a:r>
              <a:rPr lang="en-US" smtClean="0"/>
              <a:t>The provisions of Act 125 apply to all public schools in Wisconsin. This includes all charter schools, including those authorized by school districts and independent charter schools.</a:t>
            </a:r>
          </a:p>
          <a:p>
            <a:pPr eaLnBrk="1" hangingPunct="1"/>
            <a:endParaRPr lang="en-US" smtClean="0"/>
          </a:p>
          <a:p>
            <a:pPr eaLnBrk="1" hangingPunct="1"/>
            <a:r>
              <a:rPr lang="en-US" smtClean="0"/>
              <a:t>The Act applies to all school staff, including teachers, administrators and paraprofessionals. The Act also applies to staff schools districts contract with on a limited basis. This also includes student teachers working in the school district.</a:t>
            </a:r>
          </a:p>
          <a:p>
            <a:pPr eaLnBrk="1" hangingPunct="1"/>
            <a:endParaRPr lang="en-US" smtClean="0"/>
          </a:p>
          <a:p>
            <a:pPr eaLnBrk="1" hangingPunct="1"/>
            <a:r>
              <a:rPr lang="en-US" smtClean="0"/>
              <a:t>The Act does NOT apply to law enforcement officers present or working in schools. This includes police liaison officers employed by the school district.</a:t>
            </a:r>
          </a:p>
          <a:p>
            <a:pPr eaLnBrk="1" hangingPunct="1"/>
            <a:endParaRPr lang="en-US" smtClean="0"/>
          </a:p>
        </p:txBody>
      </p:sp>
      <p:sp>
        <p:nvSpPr>
          <p:cNvPr id="34820" name="Slide Number Placeholder 3"/>
          <p:cNvSpPr>
            <a:spLocks noGrp="1"/>
          </p:cNvSpPr>
          <p:nvPr>
            <p:ph type="sldNum" sz="quarter" idx="5"/>
          </p:nvPr>
        </p:nvSpPr>
        <p:spPr>
          <a:noFill/>
        </p:spPr>
        <p:txBody>
          <a:bodyPr/>
          <a:lstStyle/>
          <a:p>
            <a:fld id="{022066EB-AC38-4B37-9203-A5AED606F967}" type="slidenum">
              <a:rPr lang="en-US"/>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custDataLst>
              <p:tags r:id="rId1"/>
            </p:custDataLst>
          </p:nvPr>
        </p:nvSpPr>
        <p:spPr>
          <a:noFill/>
          <a:ln/>
        </p:spPr>
        <p:txBody>
          <a:bodyPr/>
          <a:lstStyle/>
          <a:p>
            <a:r>
              <a:rPr lang="en-US" smtClean="0"/>
              <a:t>The definitions of physical restraint and seclusion included in the Act are the same as those provided by the US Department of Education, Office of Civil Rights, for use in its data collection. This is intended to create consistency in implementation, understanding and recordkeeping for schools. These definitions appear on this slide. </a:t>
            </a:r>
          </a:p>
          <a:p>
            <a:endParaRPr lang="en-US" smtClean="0"/>
          </a:p>
          <a:p>
            <a:r>
              <a:rPr lang="en-US" smtClean="0"/>
              <a:t>Physical restraint refers to a restriction that prevents or reduces the ability of a student to move freely. Seclusion refers to the involuntary confinement of a student apart from other students in a separate room or area, and the student is </a:t>
            </a:r>
            <a:r>
              <a:rPr lang="en-US" b="1" smtClean="0"/>
              <a:t>physically prevented </a:t>
            </a:r>
            <a:r>
              <a:rPr lang="en-US" smtClean="0"/>
              <a:t>from leaving the area. Note, the student must be away from other students in a separate room or area and be physically unable to leave. For example, a student who is sent to sit in the hallway for a short “time out” would not be in seclusion as other students are likely to be present and the student is capable of leaving. Likewise, a student sent to a principal’s office is not in seclusion unless the student is physically prevented from leaving. Additionally, when a student spends time in an area designed to meet the student’s sensory needs, it is not considered seclusion unless the student is physically prevented from leaving.</a:t>
            </a:r>
          </a:p>
        </p:txBody>
      </p:sp>
      <p:sp>
        <p:nvSpPr>
          <p:cNvPr id="35844" name="Slide Number Placeholder 3"/>
          <p:cNvSpPr>
            <a:spLocks noGrp="1"/>
          </p:cNvSpPr>
          <p:nvPr>
            <p:ph type="sldNum" sz="quarter" idx="5"/>
          </p:nvPr>
        </p:nvSpPr>
        <p:spPr>
          <a:noFill/>
        </p:spPr>
        <p:txBody>
          <a:bodyPr/>
          <a:lstStyle/>
          <a:p>
            <a:fld id="{B299A01B-D030-4D09-BC6C-405A79AC487A}" type="slidenum">
              <a:rPr lang="en-US"/>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 name="Notes Placeholder 2"/>
          <p:cNvSpPr>
            <a:spLocks noGrp="1"/>
          </p:cNvSpPr>
          <p:nvPr>
            <p:ph type="body" idx="1"/>
            <p:custDataLst>
              <p:tags r:id="rId1"/>
            </p:custDataLst>
          </p:nvPr>
        </p:nvSpPr>
        <p:spPr/>
        <p:txBody>
          <a:bodyPr>
            <a:normAutofit/>
          </a:bodyPr>
          <a:lstStyle/>
          <a:p>
            <a:pPr>
              <a:lnSpc>
                <a:spcPct val="90000"/>
              </a:lnSpc>
            </a:pPr>
            <a:r>
              <a:rPr lang="en-US" smtClean="0"/>
              <a:t>The Act generally prohibits the use of physical restraint and seclusion in schools. The limited exception is when a student’s behavior presents a </a:t>
            </a:r>
            <a:r>
              <a:rPr lang="en-US" i="1" smtClean="0"/>
              <a:t>clear, present and imminent </a:t>
            </a:r>
            <a:r>
              <a:rPr lang="en-US" smtClean="0"/>
              <a:t>risk to the physical safety of the student or others, </a:t>
            </a:r>
            <a:r>
              <a:rPr lang="en-US" b="1" smtClean="0"/>
              <a:t>and</a:t>
            </a:r>
            <a:r>
              <a:rPr lang="en-US" smtClean="0"/>
              <a:t> it is the</a:t>
            </a:r>
            <a:r>
              <a:rPr lang="en-US" i="1" smtClean="0"/>
              <a:t> least restrictive intervention feasible.</a:t>
            </a:r>
            <a:r>
              <a:rPr lang="en-US" smtClean="0"/>
              <a:t> These techniques should be considered crisis interventions. They are not disciplinary measures. </a:t>
            </a:r>
          </a:p>
          <a:p>
            <a:pPr>
              <a:lnSpc>
                <a:spcPct val="90000"/>
              </a:lnSpc>
            </a:pPr>
            <a:endParaRPr lang="en-US" smtClean="0"/>
          </a:p>
          <a:p>
            <a:pPr>
              <a:lnSpc>
                <a:spcPct val="90000"/>
              </a:lnSpc>
            </a:pPr>
            <a:r>
              <a:rPr lang="en-US" smtClean="0"/>
              <a:t>For example, verbal aggression would not be a circumstance in which the use of physical restraint or seclusion would be permitted unless the student is making a threat and is immediately ready and capable of carrying out the threat. Likewise, noncompliant or disruptive behavior such as verbal outbursts, shoving paper off desks, interrupting class, fidgeting, etc. are not situations in which the use of physical restraint or seclusion would be permitted. </a:t>
            </a:r>
          </a:p>
          <a:p>
            <a:pPr>
              <a:lnSpc>
                <a:spcPct val="90000"/>
              </a:lnSpc>
            </a:pPr>
            <a:endParaRPr lang="en-US" smtClean="0"/>
          </a:p>
          <a:p>
            <a:pPr>
              <a:lnSpc>
                <a:spcPct val="90000"/>
              </a:lnSpc>
            </a:pPr>
            <a:r>
              <a:rPr lang="en-US" smtClean="0"/>
              <a:t>The only situations in which physical restraint or seclusion may be permissible are those where a student’s behavior creates an </a:t>
            </a:r>
            <a:r>
              <a:rPr lang="en-US" i="1" smtClean="0"/>
              <a:t>clear, present and imminent </a:t>
            </a:r>
            <a:r>
              <a:rPr lang="en-US" smtClean="0"/>
              <a:t>safety risk and less restrictive interventions are not available. For example, if a student is about to bolt into traffic, restraint would be reasonable because the risk to the student’s safety is very clear and imminent, and there is not sufficient time to use another intervention. Another example may be a physical fight between students where injury is likely to occur or is occurring. In this situation, physical restraint may be permissible if there are no other interventions available or they are not working.</a:t>
            </a:r>
          </a:p>
        </p:txBody>
      </p:sp>
      <p:sp>
        <p:nvSpPr>
          <p:cNvPr id="36868" name="Slide Number Placeholder 3"/>
          <p:cNvSpPr>
            <a:spLocks noGrp="1"/>
          </p:cNvSpPr>
          <p:nvPr>
            <p:ph type="sldNum" sz="quarter" idx="5"/>
          </p:nvPr>
        </p:nvSpPr>
        <p:spPr>
          <a:noFill/>
        </p:spPr>
        <p:txBody>
          <a:bodyPr/>
          <a:lstStyle/>
          <a:p>
            <a:fld id="{605AC815-FE31-4E98-ADA7-4FABF463670D}" type="slidenum">
              <a:rPr lang="en-US"/>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custDataLst>
              <p:tags r:id="rId1"/>
            </p:custDataLst>
          </p:nvPr>
        </p:nvSpPr>
        <p:spPr>
          <a:noFill/>
          <a:ln/>
        </p:spPr>
        <p:txBody>
          <a:bodyPr/>
          <a:lstStyle/>
          <a:p>
            <a:r>
              <a:rPr lang="en-US" smtClean="0"/>
              <a:t>In addition, physical restraint may be used only when there are no medical contraindications to its use. Medical conditions may affect how, or whether it would even be appropriate, to use physical restraint on a student. </a:t>
            </a:r>
            <a:r>
              <a:rPr lang="en-US" smtClean="0">
                <a:solidFill>
                  <a:srgbClr val="FF0000"/>
                </a:solidFill>
              </a:rPr>
              <a:t>Medical contraindications may include physical conditions such as </a:t>
            </a:r>
            <a:r>
              <a:rPr lang="en-US" smtClean="0"/>
              <a:t>brittle bone disease (osteogenesis imperfecta) or cerebral palsy</a:t>
            </a:r>
            <a:r>
              <a:rPr lang="en-US" smtClean="0">
                <a:solidFill>
                  <a:srgbClr val="FF0000"/>
                </a:solidFill>
              </a:rPr>
              <a:t>. Medical contraindications may also include psychological conditions such as post-traumatic stress disorder or reactive attachment disorder.</a:t>
            </a:r>
            <a:r>
              <a:rPr lang="en-US" smtClean="0"/>
              <a:t> It is important for staff persons who may use physical restraint on a student to be well-informed about the student’s medical conditions.</a:t>
            </a:r>
          </a:p>
          <a:p>
            <a:endParaRPr lang="en-US" smtClean="0"/>
          </a:p>
          <a:p>
            <a:r>
              <a:rPr lang="en-US" smtClean="0"/>
              <a:t>Remember, physical restraint should be considered a crisis intervention and not a disciplinary measure. It may be used only when less restrictive interventions are not feasible. The degree of force applied and the duration of physical restraint must not exceed what is necessary and reasonable to ensure safety. Once the crisis situation or risk has subsided, physical restraint must be discontinued. The duration of any physical restraint should be very short. School staff should think about the duration of physical restraint in terms of minutes.</a:t>
            </a:r>
          </a:p>
          <a:p>
            <a:endParaRPr lang="en-US" smtClean="0"/>
          </a:p>
          <a:p>
            <a:r>
              <a:rPr lang="en-US" smtClean="0"/>
              <a:t>The use of physical restraint poses risks, therefore it is important staff is trained and that applied techniques are safe. The following slide provides information about specific types of maneuvers that are prohibited.</a:t>
            </a:r>
          </a:p>
        </p:txBody>
      </p:sp>
      <p:sp>
        <p:nvSpPr>
          <p:cNvPr id="37892" name="Slide Number Placeholder 3"/>
          <p:cNvSpPr>
            <a:spLocks noGrp="1"/>
          </p:cNvSpPr>
          <p:nvPr>
            <p:ph type="sldNum" sz="quarter" idx="5"/>
          </p:nvPr>
        </p:nvSpPr>
        <p:spPr>
          <a:noFill/>
        </p:spPr>
        <p:txBody>
          <a:bodyPr/>
          <a:lstStyle/>
          <a:p>
            <a:fld id="{CD7A7F58-1F16-4512-B09C-C888CA593CAE}" type="slidenum">
              <a:rPr lang="en-US"/>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custDataLst>
              <p:tags r:id="rId1"/>
            </p:custDataLst>
          </p:nvPr>
        </p:nvSpPr>
        <p:spPr>
          <a:noFill/>
          <a:ln/>
        </p:spPr>
        <p:txBody>
          <a:bodyPr/>
          <a:lstStyle/>
          <a:p>
            <a:pPr eaLnBrk="1" hangingPunct="1"/>
            <a:r>
              <a:rPr lang="en-US" smtClean="0"/>
              <a:t>There have been several incidents when students have been seriously injured due to the inappropriate use of unsafe restraint maneuvers. Act 125 prohibits several types of maneuvers due to their significant potential for harm to a student. </a:t>
            </a:r>
          </a:p>
          <a:p>
            <a:pPr eaLnBrk="1" hangingPunct="1"/>
            <a:endParaRPr lang="en-US" smtClean="0"/>
          </a:p>
          <a:p>
            <a:pPr eaLnBrk="1" hangingPunct="1"/>
            <a:r>
              <a:rPr lang="en-US" smtClean="0"/>
              <a:t>Any physical restraint technique used must give adequate attention to protecting the student’s head. Techniques must not place pressure or weight on the student’s chest, lungs, sternum, diaphragm, back or abdomen, as pressure on these areas causes chest compression.  Additionally, techniques must not place pressure or weight on the student’s neck or throat, or any artery, or the back of the student’s head or neck. Techniques that have the potential to obstruct the student’s circulation or breathing must never be used.</a:t>
            </a:r>
          </a:p>
          <a:p>
            <a:pPr eaLnBrk="1" hangingPunct="1"/>
            <a:endParaRPr lang="en-US" smtClean="0"/>
          </a:p>
          <a:p>
            <a:pPr eaLnBrk="1" hangingPunct="1"/>
            <a:r>
              <a:rPr lang="en-US" smtClean="0"/>
              <a:t>In Wisconsin, corporal punishment is defined as the intentional infliction of physical pain which is used as a means of discipline. The use of corporal punishment is prohibited in Wisconsin, and would never be considered appropriate physical restraint. As we have mentioned previously, physical restraint must never be used to discipline a student. Physical restraint may be used only when a student’s behavior presents a clear, present and imminent risk to the physical safety of the student or others, and is the least restrictive intervention feasible.</a:t>
            </a:r>
          </a:p>
        </p:txBody>
      </p:sp>
      <p:sp>
        <p:nvSpPr>
          <p:cNvPr id="38916" name="Slide Number Placeholder 3"/>
          <p:cNvSpPr>
            <a:spLocks noGrp="1"/>
          </p:cNvSpPr>
          <p:nvPr>
            <p:ph type="sldNum" sz="quarter" idx="5"/>
          </p:nvPr>
        </p:nvSpPr>
        <p:spPr>
          <a:noFill/>
        </p:spPr>
        <p:txBody>
          <a:bodyPr/>
          <a:lstStyle/>
          <a:p>
            <a:fld id="{5049EE41-5772-473B-AD14-6C37958F83DF}" type="slidenum">
              <a:rPr lang="en-US"/>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custDataLst>
              <p:tags r:id="rId1"/>
            </p:custDataLst>
          </p:nvPr>
        </p:nvSpPr>
        <p:spPr>
          <a:noFill/>
          <a:ln/>
        </p:spPr>
        <p:txBody>
          <a:bodyPr/>
          <a:lstStyle/>
          <a:p>
            <a:pPr defTabSz="930275" eaLnBrk="1" hangingPunct="1"/>
            <a:r>
              <a:rPr lang="en-US" smtClean="0"/>
              <a:t>Chemical restraints, for example using medications to sedate a student, are not appropriate in schools and are prohibited under this Act.  Additionally, using objects such as gait belts, Rifton chairs with straps, aprons or other items to restrain a child to control the child’s behavior constitutes mechanical restraint. Use of these objects in this manner is not appropriate or permitted under this Act.</a:t>
            </a:r>
          </a:p>
          <a:p>
            <a:pPr defTabSz="930275" eaLnBrk="1" hangingPunct="1"/>
            <a:endParaRPr lang="en-US" smtClean="0"/>
          </a:p>
          <a:p>
            <a:pPr defTabSz="930275" eaLnBrk="1" hangingPunct="1"/>
            <a:r>
              <a:rPr lang="en-US" smtClean="0"/>
              <a:t>Use of equipment to properly align a student’s body, assist in maintaining balance, or assist in mobility with appropriate oversight of medical or therapeutic staff is not mechanical restraint. For example, if a student uses a wheelchair with a harness or a Rifton chair to assist in stabilizing the student and the use is directed and overseen by appropriate medical or therapeutic staff, it is not considered physical restraint. In addition, the use of </a:t>
            </a:r>
            <a:r>
              <a:rPr lang="en-US" smtClean="0">
                <a:solidFill>
                  <a:srgbClr val="FF0000"/>
                </a:solidFill>
              </a:rPr>
              <a:t>bus harnesses or seatbelts for safety purposes in a moving vehicle are not prohibited by this Act. For a student with a disability, the use of such devices as bus harnesses or equipment to provide stabilization must be included in the student’s IEP.</a:t>
            </a:r>
            <a:endParaRPr lang="en-US" smtClean="0"/>
          </a:p>
        </p:txBody>
      </p:sp>
      <p:sp>
        <p:nvSpPr>
          <p:cNvPr id="39940" name="Slide Number Placeholder 3"/>
          <p:cNvSpPr>
            <a:spLocks noGrp="1"/>
          </p:cNvSpPr>
          <p:nvPr>
            <p:ph type="sldNum" sz="quarter" idx="5"/>
          </p:nvPr>
        </p:nvSpPr>
        <p:spPr>
          <a:noFill/>
        </p:spPr>
        <p:txBody>
          <a:bodyPr/>
          <a:lstStyle/>
          <a:p>
            <a:fld id="{5724E646-82B8-4B37-B548-28204272CA0B}" type="slidenum">
              <a:rPr lang="en-US"/>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custDataLst>
              <p:tags r:id="rId1"/>
            </p:custDataLst>
          </p:nvPr>
        </p:nvSpPr>
        <p:spPr>
          <a:noFill/>
          <a:ln/>
        </p:spPr>
        <p:txBody>
          <a:bodyPr/>
          <a:lstStyle/>
          <a:p>
            <a:r>
              <a:rPr lang="en-US" smtClean="0"/>
              <a:t>Physical restraint is restriction that immobilizes or reduces the ability of a student to move freely. Touching a student hand, arm, shoulder or back to calm, comfort or redirect the student’s attention is not physical restraint. </a:t>
            </a:r>
          </a:p>
        </p:txBody>
      </p:sp>
      <p:sp>
        <p:nvSpPr>
          <p:cNvPr id="40964" name="Slide Number Placeholder 3"/>
          <p:cNvSpPr>
            <a:spLocks noGrp="1"/>
          </p:cNvSpPr>
          <p:nvPr>
            <p:ph type="sldNum" sz="quarter" idx="5"/>
          </p:nvPr>
        </p:nvSpPr>
        <p:spPr>
          <a:noFill/>
        </p:spPr>
        <p:txBody>
          <a:bodyPr/>
          <a:lstStyle/>
          <a:p>
            <a:fld id="{BC40540B-F5AE-4EC8-A322-9E59946ADFA5}"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flipV="1">
            <a:off x="5410200" y="3810000"/>
            <a:ext cx="3733800" cy="90488"/>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srgbClr val="FFFFFF"/>
              </a:solidFill>
            </a:endParaRPr>
          </a:p>
        </p:txBody>
      </p:sp>
      <p:sp>
        <p:nvSpPr>
          <p:cNvPr id="5" name="Rectangle 4"/>
          <p:cNvSpPr/>
          <p:nvPr/>
        </p:nvSpPr>
        <p:spPr>
          <a:xfrm flipV="1">
            <a:off x="5410200" y="3897313"/>
            <a:ext cx="3733800" cy="19208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srgbClr val="FFFFFF"/>
              </a:solidFill>
            </a:endParaRPr>
          </a:p>
        </p:txBody>
      </p:sp>
      <p:sp>
        <p:nvSpPr>
          <p:cNvPr id="6" name="Rectangle 5"/>
          <p:cNvSpPr/>
          <p:nvPr/>
        </p:nvSpPr>
        <p:spPr>
          <a:xfrm flipV="1">
            <a:off x="5410200" y="4114800"/>
            <a:ext cx="3733800"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srgbClr val="FFFFFF"/>
              </a:solidFill>
            </a:endParaRPr>
          </a:p>
        </p:txBody>
      </p:sp>
      <p:sp>
        <p:nvSpPr>
          <p:cNvPr id="7" name="Rectangle 6"/>
          <p:cNvSpPr/>
          <p:nvPr/>
        </p:nvSpPr>
        <p:spPr>
          <a:xfrm flipV="1">
            <a:off x="5410200" y="4164013"/>
            <a:ext cx="1965325" cy="19050"/>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srgbClr val="FFFFFF"/>
              </a:solidFill>
            </a:endParaRPr>
          </a:p>
        </p:txBody>
      </p:sp>
      <p:sp>
        <p:nvSpPr>
          <p:cNvPr id="10" name="Rectangle 9"/>
          <p:cNvSpPr/>
          <p:nvPr/>
        </p:nvSpPr>
        <p:spPr>
          <a:xfrm flipV="1">
            <a:off x="5410200" y="4198938"/>
            <a:ext cx="1965325"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srgbClr val="FFFFFF"/>
              </a:solidFill>
            </a:endParaRPr>
          </a:p>
        </p:txBody>
      </p:sp>
      <p:sp useBgFill="1">
        <p:nvSpPr>
          <p:cNvPr id="11" name="Rounded Rectangle 10"/>
          <p:cNvSpPr/>
          <p:nvPr/>
        </p:nvSpPr>
        <p:spPr bwMode="white">
          <a:xfrm>
            <a:off x="5410200" y="3962400"/>
            <a:ext cx="3063875"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srgbClr val="FFFFFF"/>
              </a:solidFill>
            </a:endParaRPr>
          </a:p>
        </p:txBody>
      </p:sp>
      <p:sp useBgFill="1">
        <p:nvSpPr>
          <p:cNvPr id="12" name="Rounded Rectangle 11"/>
          <p:cNvSpPr/>
          <p:nvPr/>
        </p:nvSpPr>
        <p:spPr bwMode="white">
          <a:xfrm>
            <a:off x="7377113" y="4060825"/>
            <a:ext cx="1600200" cy="36513"/>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srgbClr val="FFFFFF"/>
              </a:solidFill>
            </a:endParaRPr>
          </a:p>
        </p:txBody>
      </p:sp>
      <p:sp>
        <p:nvSpPr>
          <p:cNvPr id="13" name="Rectangle 12"/>
          <p:cNvSpPr/>
          <p:nvPr/>
        </p:nvSpPr>
        <p:spPr>
          <a:xfrm>
            <a:off x="0" y="3649663"/>
            <a:ext cx="9144000" cy="2444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srgbClr val="FFFFFF"/>
              </a:solidFill>
            </a:endParaRPr>
          </a:p>
        </p:txBody>
      </p:sp>
      <p:sp>
        <p:nvSpPr>
          <p:cNvPr id="14" name="Rectangle 13"/>
          <p:cNvSpPr/>
          <p:nvPr/>
        </p:nvSpPr>
        <p:spPr>
          <a:xfrm>
            <a:off x="0" y="3675063"/>
            <a:ext cx="9144000" cy="1412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srgbClr val="FFFFFF"/>
              </a:solidFill>
            </a:endParaRPr>
          </a:p>
        </p:txBody>
      </p:sp>
      <p:sp>
        <p:nvSpPr>
          <p:cNvPr id="15" name="Rectangle 14"/>
          <p:cNvSpPr/>
          <p:nvPr/>
        </p:nvSpPr>
        <p:spPr>
          <a:xfrm flipV="1">
            <a:off x="6413500" y="3643313"/>
            <a:ext cx="2730500" cy="247650"/>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srgbClr val="FFFFFF"/>
              </a:solidFill>
            </a:endParaRPr>
          </a:p>
        </p:txBody>
      </p:sp>
      <p:sp>
        <p:nvSpPr>
          <p:cNvPr id="16" name="Rectangle 15"/>
          <p:cNvSpPr/>
          <p:nvPr/>
        </p:nvSpPr>
        <p:spPr>
          <a:xfrm>
            <a:off x="0" y="0"/>
            <a:ext cx="9144000" cy="37020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srgbClr val="FFFFFF"/>
              </a:solidFill>
            </a:endParaRPr>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lang="en-US" smtClean="0"/>
              <a:t>Click to edit Master title style</a:t>
            </a:r>
            <a:endParaRPr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17" name="Date Placeholder 27"/>
          <p:cNvSpPr>
            <a:spLocks noGrp="1"/>
          </p:cNvSpPr>
          <p:nvPr>
            <p:ph type="dt" sz="half" idx="10"/>
          </p:nvPr>
        </p:nvSpPr>
        <p:spPr>
          <a:xfrm>
            <a:off x="6705600" y="4206875"/>
            <a:ext cx="960438" cy="457200"/>
          </a:xfrm>
        </p:spPr>
        <p:txBody>
          <a:bodyPr/>
          <a:lstStyle>
            <a:lvl1pPr>
              <a:defRPr/>
            </a:lvl1pPr>
          </a:lstStyle>
          <a:p>
            <a:endParaRPr lang="en-US"/>
          </a:p>
        </p:txBody>
      </p:sp>
      <p:sp>
        <p:nvSpPr>
          <p:cNvPr id="18" name="Footer Placeholder 16"/>
          <p:cNvSpPr>
            <a:spLocks noGrp="1"/>
          </p:cNvSpPr>
          <p:nvPr>
            <p:ph type="ftr" sz="quarter" idx="11"/>
          </p:nvPr>
        </p:nvSpPr>
        <p:spPr>
          <a:xfrm>
            <a:off x="5410200" y="4205288"/>
            <a:ext cx="1295400" cy="457200"/>
          </a:xfrm>
        </p:spPr>
        <p:txBody>
          <a:bodyPr/>
          <a:lstStyle>
            <a:lvl1pPr>
              <a:defRPr/>
            </a:lvl1pPr>
          </a:lstStyle>
          <a:p>
            <a:endParaRPr lang="en-US"/>
          </a:p>
        </p:txBody>
      </p:sp>
      <p:sp>
        <p:nvSpPr>
          <p:cNvPr id="19" name="Slide Number Placeholder 28"/>
          <p:cNvSpPr>
            <a:spLocks noGrp="1"/>
          </p:cNvSpPr>
          <p:nvPr>
            <p:ph type="sldNum" sz="quarter" idx="12"/>
          </p:nvPr>
        </p:nvSpPr>
        <p:spPr>
          <a:xfrm>
            <a:off x="8320088" y="1588"/>
            <a:ext cx="747712" cy="365125"/>
          </a:xfrm>
        </p:spPr>
        <p:txBody>
          <a:bodyPr/>
          <a:lstStyle>
            <a:lvl1pPr>
              <a:defRPr>
                <a:solidFill>
                  <a:schemeClr val="bg1"/>
                </a:solidFill>
              </a:defRPr>
            </a:lvl1pPr>
          </a:lstStyle>
          <a:p>
            <a:fld id="{FF410097-BB02-45C6-8D7D-AF00DEA89BE0}" type="slidenum">
              <a:rPr lang="en-US"/>
              <a:pPr/>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endParaRPr lang="en-US"/>
          </a:p>
        </p:txBody>
      </p:sp>
      <p:sp>
        <p:nvSpPr>
          <p:cNvPr id="5" name="Footer Placeholder 2"/>
          <p:cNvSpPr>
            <a:spLocks noGrp="1"/>
          </p:cNvSpPr>
          <p:nvPr>
            <p:ph type="ftr" sz="quarter" idx="11"/>
          </p:nvPr>
        </p:nvSpPr>
        <p:spPr/>
        <p:txBody>
          <a:bodyPr/>
          <a:lstStyle>
            <a:lvl1pPr>
              <a:defRPr/>
            </a:lvl1pPr>
          </a:lstStyle>
          <a:p>
            <a:endParaRPr lang="en-US"/>
          </a:p>
        </p:txBody>
      </p:sp>
      <p:sp>
        <p:nvSpPr>
          <p:cNvPr id="6" name="Slide Number Placeholder 22"/>
          <p:cNvSpPr>
            <a:spLocks noGrp="1"/>
          </p:cNvSpPr>
          <p:nvPr>
            <p:ph type="sldNum" sz="quarter" idx="12"/>
          </p:nvPr>
        </p:nvSpPr>
        <p:spPr/>
        <p:txBody>
          <a:bodyPr/>
          <a:lstStyle>
            <a:lvl1pPr>
              <a:defRPr/>
            </a:lvl1pPr>
          </a:lstStyle>
          <a:p>
            <a:fld id="{81DBBD13-C8F5-467D-9378-4E1C7F14DE30}" type="slidenum">
              <a:rPr lang="en-US"/>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endParaRPr lang="en-US"/>
          </a:p>
        </p:txBody>
      </p:sp>
      <p:sp>
        <p:nvSpPr>
          <p:cNvPr id="5" name="Footer Placeholder 2"/>
          <p:cNvSpPr>
            <a:spLocks noGrp="1"/>
          </p:cNvSpPr>
          <p:nvPr>
            <p:ph type="ftr" sz="quarter" idx="11"/>
          </p:nvPr>
        </p:nvSpPr>
        <p:spPr/>
        <p:txBody>
          <a:bodyPr/>
          <a:lstStyle>
            <a:lvl1pPr>
              <a:defRPr/>
            </a:lvl1pPr>
          </a:lstStyle>
          <a:p>
            <a:endParaRPr lang="en-US"/>
          </a:p>
        </p:txBody>
      </p:sp>
      <p:sp>
        <p:nvSpPr>
          <p:cNvPr id="6" name="Slide Number Placeholder 22"/>
          <p:cNvSpPr>
            <a:spLocks noGrp="1"/>
          </p:cNvSpPr>
          <p:nvPr>
            <p:ph type="sldNum" sz="quarter" idx="12"/>
          </p:nvPr>
        </p:nvSpPr>
        <p:spPr/>
        <p:txBody>
          <a:bodyPr/>
          <a:lstStyle>
            <a:lvl1pPr>
              <a:defRPr/>
            </a:lvl1pPr>
          </a:lstStyle>
          <a:p>
            <a:fld id="{1F30A7BE-D172-4915-B164-EB80D5B00596}" type="slidenum">
              <a:rPr lang="en-US"/>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endParaRPr lang="en-US"/>
          </a:p>
        </p:txBody>
      </p:sp>
      <p:sp>
        <p:nvSpPr>
          <p:cNvPr id="5" name="Footer Placeholder 2"/>
          <p:cNvSpPr>
            <a:spLocks noGrp="1"/>
          </p:cNvSpPr>
          <p:nvPr>
            <p:ph type="ftr" sz="quarter" idx="11"/>
          </p:nvPr>
        </p:nvSpPr>
        <p:spPr/>
        <p:txBody>
          <a:bodyPr/>
          <a:lstStyle>
            <a:lvl1pPr>
              <a:defRPr/>
            </a:lvl1pPr>
          </a:lstStyle>
          <a:p>
            <a:endParaRPr lang="en-US"/>
          </a:p>
        </p:txBody>
      </p:sp>
      <p:sp>
        <p:nvSpPr>
          <p:cNvPr id="6" name="Slide Number Placeholder 22"/>
          <p:cNvSpPr>
            <a:spLocks noGrp="1"/>
          </p:cNvSpPr>
          <p:nvPr>
            <p:ph type="sldNum" sz="quarter" idx="12"/>
          </p:nvPr>
        </p:nvSpPr>
        <p:spPr/>
        <p:txBody>
          <a:bodyPr/>
          <a:lstStyle>
            <a:lvl1pPr>
              <a:defRPr/>
            </a:lvl1pPr>
          </a:lstStyle>
          <a:p>
            <a:fld id="{D5A84E93-9EA5-4402-8F5E-B73A5DF2607B}" type="slidenum">
              <a:rPr lang="en-US"/>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en-US" smtClean="0"/>
              <a:t>Click to edit Master title style</a:t>
            </a:r>
            <a:endParaRPr lang="en-US"/>
          </a:p>
        </p:txBody>
      </p:sp>
      <p:sp>
        <p:nvSpPr>
          <p:cNvPr id="3" name="Text Placeholder 2"/>
          <p:cNvSpPr>
            <a:spLocks noGrp="1"/>
          </p:cNvSpPr>
          <p:nvPr>
            <p:ph type="body" idx="1"/>
          </p:nvPr>
        </p:nvSpPr>
        <p:spPr>
          <a:xfrm>
            <a:off x="722313" y="3367088"/>
            <a:ext cx="7772400" cy="1509712"/>
          </a:xfrm>
        </p:spPr>
        <p:txBody>
          <a:bodyPr/>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13"/>
          <p:cNvSpPr>
            <a:spLocks noGrp="1"/>
          </p:cNvSpPr>
          <p:nvPr>
            <p:ph type="dt" sz="half" idx="10"/>
          </p:nvPr>
        </p:nvSpPr>
        <p:spPr/>
        <p:txBody>
          <a:bodyPr/>
          <a:lstStyle>
            <a:lvl1pPr>
              <a:defRPr/>
            </a:lvl1pPr>
          </a:lstStyle>
          <a:p>
            <a:endParaRPr lang="en-US"/>
          </a:p>
        </p:txBody>
      </p:sp>
      <p:sp>
        <p:nvSpPr>
          <p:cNvPr id="5" name="Footer Placeholder 2"/>
          <p:cNvSpPr>
            <a:spLocks noGrp="1"/>
          </p:cNvSpPr>
          <p:nvPr>
            <p:ph type="ftr" sz="quarter" idx="11"/>
          </p:nvPr>
        </p:nvSpPr>
        <p:spPr/>
        <p:txBody>
          <a:bodyPr/>
          <a:lstStyle>
            <a:lvl1pPr>
              <a:defRPr/>
            </a:lvl1pPr>
          </a:lstStyle>
          <a:p>
            <a:endParaRPr lang="en-US"/>
          </a:p>
        </p:txBody>
      </p:sp>
      <p:sp>
        <p:nvSpPr>
          <p:cNvPr id="6" name="Slide Number Placeholder 22"/>
          <p:cNvSpPr>
            <a:spLocks noGrp="1"/>
          </p:cNvSpPr>
          <p:nvPr>
            <p:ph type="sldNum" sz="quarter" idx="12"/>
          </p:nvPr>
        </p:nvSpPr>
        <p:spPr/>
        <p:txBody>
          <a:bodyPr/>
          <a:lstStyle>
            <a:lvl1pPr>
              <a:defRPr/>
            </a:lvl1pPr>
          </a:lstStyle>
          <a:p>
            <a:fld id="{A810F142-C8ED-476F-BCBF-70F0B72ED308}" type="slidenum">
              <a:rPr lang="en-US"/>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endParaRPr lang="en-US"/>
          </a:p>
        </p:txBody>
      </p:sp>
      <p:sp>
        <p:nvSpPr>
          <p:cNvPr id="6" name="Footer Placeholder 2"/>
          <p:cNvSpPr>
            <a:spLocks noGrp="1"/>
          </p:cNvSpPr>
          <p:nvPr>
            <p:ph type="ftr" sz="quarter" idx="11"/>
          </p:nvPr>
        </p:nvSpPr>
        <p:spPr/>
        <p:txBody>
          <a:bodyPr/>
          <a:lstStyle>
            <a:lvl1pPr>
              <a:defRPr/>
            </a:lvl1pPr>
          </a:lstStyle>
          <a:p>
            <a:endParaRPr lang="en-US"/>
          </a:p>
        </p:txBody>
      </p:sp>
      <p:sp>
        <p:nvSpPr>
          <p:cNvPr id="7" name="Slide Number Placeholder 22"/>
          <p:cNvSpPr>
            <a:spLocks noGrp="1"/>
          </p:cNvSpPr>
          <p:nvPr>
            <p:ph type="sldNum" sz="quarter" idx="12"/>
          </p:nvPr>
        </p:nvSpPr>
        <p:spPr/>
        <p:txBody>
          <a:bodyPr/>
          <a:lstStyle>
            <a:lvl1pPr>
              <a:defRPr/>
            </a:lvl1pPr>
          </a:lstStyle>
          <a:p>
            <a:fld id="{95C7C30C-CF89-482F-B9F5-11759799B3C3}" type="slidenum">
              <a:rPr lang="en-US"/>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lstStyle>
            <a:lvl1pPr>
              <a:defRPr sz="4000" b="0" i="0" cap="none" baseline="0"/>
            </a:lvl1pPr>
          </a:lstStyle>
          <a:p>
            <a:r>
              <a:rPr lang="en-US" smtClean="0"/>
              <a:t>Click to edit Master title style</a:t>
            </a:r>
            <a:endParaRPr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25"/>
          <p:cNvSpPr>
            <a:spLocks noGrp="1"/>
          </p:cNvSpPr>
          <p:nvPr>
            <p:ph type="dt" sz="half" idx="10"/>
          </p:nvPr>
        </p:nvSpPr>
        <p:spPr/>
        <p:txBody>
          <a:bodyPr/>
          <a:lstStyle>
            <a:lvl1pPr>
              <a:defRPr/>
            </a:lvl1pPr>
          </a:lstStyle>
          <a:p>
            <a:endParaRPr lang="en-US"/>
          </a:p>
        </p:txBody>
      </p:sp>
      <p:sp>
        <p:nvSpPr>
          <p:cNvPr id="8" name="Slide Number Placeholder 26"/>
          <p:cNvSpPr>
            <a:spLocks noGrp="1"/>
          </p:cNvSpPr>
          <p:nvPr>
            <p:ph type="sldNum" sz="quarter" idx="11"/>
          </p:nvPr>
        </p:nvSpPr>
        <p:spPr/>
        <p:txBody>
          <a:bodyPr/>
          <a:lstStyle>
            <a:lvl1pPr>
              <a:defRPr/>
            </a:lvl1pPr>
          </a:lstStyle>
          <a:p>
            <a:fld id="{A46CDE22-7386-46EF-881F-1F93C4A6D0D2}" type="slidenum">
              <a:rPr lang="en-US"/>
              <a:pPr/>
              <a:t>‹#›</a:t>
            </a:fld>
            <a:endParaRPr lang="en-US"/>
          </a:p>
        </p:txBody>
      </p:sp>
      <p:sp>
        <p:nvSpPr>
          <p:cNvPr id="9" name="Footer Placeholder 27"/>
          <p:cNvSpPr>
            <a:spLocks noGrp="1"/>
          </p:cNvSpPr>
          <p:nvPr>
            <p:ph type="ftr" sz="quarter" idx="12"/>
          </p:nvPr>
        </p:nvSpPr>
        <p:spPr/>
        <p:txBody>
          <a:bodyPr/>
          <a:lstStyle>
            <a:lvl1pPr>
              <a:defRPr/>
            </a:lvl1pPr>
          </a:lstStyle>
          <a:p>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lstStyle>
            <a:lvl1pPr>
              <a:defRPr sz="4000">
                <a:solidFill>
                  <a:schemeClr val="tx2"/>
                </a:solidFill>
              </a:defRPr>
            </a:lvl1pPr>
          </a:lstStyle>
          <a:p>
            <a:r>
              <a:rPr lang="en-US" smtClean="0"/>
              <a:t>Click to edit Master title style</a:t>
            </a:r>
            <a:endParaRPr lang="en-US"/>
          </a:p>
        </p:txBody>
      </p:sp>
      <p:sp>
        <p:nvSpPr>
          <p:cNvPr id="3" name="Date Placeholder 2"/>
          <p:cNvSpPr>
            <a:spLocks noGrp="1"/>
          </p:cNvSpPr>
          <p:nvPr>
            <p:ph type="dt" sz="half" idx="10"/>
          </p:nvPr>
        </p:nvSpPr>
        <p:spPr>
          <a:xfrm>
            <a:off x="6583363" y="612775"/>
            <a:ext cx="957262" cy="457200"/>
          </a:xfrm>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B1CCF813-FF2C-475A-968C-521E1CD1A551}" type="slidenum">
              <a:rPr lang="en-US"/>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22"/>
          <p:cNvSpPr>
            <a:spLocks noGrp="1"/>
          </p:cNvSpPr>
          <p:nvPr>
            <p:ph type="sldNum" sz="quarter" idx="12"/>
          </p:nvPr>
        </p:nvSpPr>
        <p:spPr/>
        <p:txBody>
          <a:bodyPr/>
          <a:lstStyle>
            <a:lvl1pPr>
              <a:defRPr/>
            </a:lvl1pPr>
          </a:lstStyle>
          <a:p>
            <a:fld id="{D928DB88-1E4D-4D8B-B0C1-9848F300047B}" type="slidenum">
              <a:rPr lang="en-US"/>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lang="en-US" smtClean="0"/>
              <a:t>Click to edit Master title style</a:t>
            </a:r>
            <a:endParaRPr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endParaRPr lang="en-US"/>
          </a:p>
        </p:txBody>
      </p:sp>
      <p:sp>
        <p:nvSpPr>
          <p:cNvPr id="6" name="Footer Placeholder 2"/>
          <p:cNvSpPr>
            <a:spLocks noGrp="1"/>
          </p:cNvSpPr>
          <p:nvPr>
            <p:ph type="ftr" sz="quarter" idx="11"/>
          </p:nvPr>
        </p:nvSpPr>
        <p:spPr/>
        <p:txBody>
          <a:bodyPr/>
          <a:lstStyle>
            <a:lvl1pPr>
              <a:defRPr/>
            </a:lvl1pPr>
          </a:lstStyle>
          <a:p>
            <a:endParaRPr lang="en-US"/>
          </a:p>
        </p:txBody>
      </p:sp>
      <p:sp>
        <p:nvSpPr>
          <p:cNvPr id="7" name="Slide Number Placeholder 22"/>
          <p:cNvSpPr>
            <a:spLocks noGrp="1"/>
          </p:cNvSpPr>
          <p:nvPr>
            <p:ph type="sldNum" sz="quarter" idx="12"/>
          </p:nvPr>
        </p:nvSpPr>
        <p:spPr/>
        <p:txBody>
          <a:bodyPr/>
          <a:lstStyle>
            <a:lvl1pPr>
              <a:defRPr/>
            </a:lvl1pPr>
          </a:lstStyle>
          <a:p>
            <a:fld id="{D1756629-31FC-4B91-95EA-4EC21C6954FC}" type="slidenum">
              <a:rPr lang="en-US"/>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normAutofit/>
          </a:bodyPr>
          <a:lstStyle>
            <a:lvl1pPr marL="0" indent="0">
              <a:buNone/>
              <a:defRPr sz="3200"/>
            </a:lvl1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6088443" y="3274308"/>
            <a:ext cx="2590800" cy="2516489"/>
          </a:xfrm>
        </p:spPr>
        <p:txBody>
          <a:bodyPr lIns="0" tIns="0" rIns="45720"/>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5" name="Date Placeholder 13"/>
          <p:cNvSpPr>
            <a:spLocks noGrp="1"/>
          </p:cNvSpPr>
          <p:nvPr>
            <p:ph type="dt" sz="half" idx="10"/>
          </p:nvPr>
        </p:nvSpPr>
        <p:spPr/>
        <p:txBody>
          <a:bodyPr/>
          <a:lstStyle>
            <a:lvl1pPr>
              <a:defRPr/>
            </a:lvl1pPr>
          </a:lstStyle>
          <a:p>
            <a:endParaRPr lang="en-US"/>
          </a:p>
        </p:txBody>
      </p:sp>
      <p:sp>
        <p:nvSpPr>
          <p:cNvPr id="6" name="Footer Placeholder 2"/>
          <p:cNvSpPr>
            <a:spLocks noGrp="1"/>
          </p:cNvSpPr>
          <p:nvPr>
            <p:ph type="ftr" sz="quarter" idx="11"/>
          </p:nvPr>
        </p:nvSpPr>
        <p:spPr/>
        <p:txBody>
          <a:bodyPr/>
          <a:lstStyle>
            <a:lvl1pPr>
              <a:defRPr/>
            </a:lvl1pPr>
          </a:lstStyle>
          <a:p>
            <a:endParaRPr lang="en-US"/>
          </a:p>
        </p:txBody>
      </p:sp>
      <p:sp>
        <p:nvSpPr>
          <p:cNvPr id="7" name="Slide Number Placeholder 22"/>
          <p:cNvSpPr>
            <a:spLocks noGrp="1"/>
          </p:cNvSpPr>
          <p:nvPr>
            <p:ph type="sldNum" sz="quarter" idx="12"/>
          </p:nvPr>
        </p:nvSpPr>
        <p:spPr/>
        <p:txBody>
          <a:bodyPr/>
          <a:lstStyle>
            <a:lvl1pPr>
              <a:defRPr/>
            </a:lvl1pPr>
          </a:lstStyle>
          <a:p>
            <a:fld id="{596FE1CA-6311-4A16-8D66-2B41BD433529}" type="slidenum">
              <a:rPr lang="en-US"/>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0" y="366713"/>
            <a:ext cx="9144000" cy="8413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srgbClr val="FFFFFF"/>
              </a:solidFill>
            </a:endParaRPr>
          </a:p>
        </p:txBody>
      </p:sp>
      <p:sp>
        <p:nvSpPr>
          <p:cNvPr id="29" name="Rectangle 28"/>
          <p:cNvSpPr/>
          <p:nvPr/>
        </p:nvSpPr>
        <p:spPr>
          <a:xfrm>
            <a:off x="0" y="0"/>
            <a:ext cx="9144000" cy="3111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srgbClr val="FFFFFF"/>
              </a:solidFill>
            </a:endParaRPr>
          </a:p>
        </p:txBody>
      </p:sp>
      <p:sp>
        <p:nvSpPr>
          <p:cNvPr id="30" name="Rectangle 29"/>
          <p:cNvSpPr/>
          <p:nvPr/>
        </p:nvSpPr>
        <p:spPr>
          <a:xfrm>
            <a:off x="0" y="307975"/>
            <a:ext cx="9144000" cy="92075"/>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srgbClr val="FFFFFF"/>
              </a:solidFill>
            </a:endParaRPr>
          </a:p>
        </p:txBody>
      </p:sp>
      <p:sp>
        <p:nvSpPr>
          <p:cNvPr id="31" name="Rectangle 30"/>
          <p:cNvSpPr/>
          <p:nvPr/>
        </p:nvSpPr>
        <p:spPr>
          <a:xfrm flipV="1">
            <a:off x="5410200" y="360363"/>
            <a:ext cx="3733800" cy="904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srgbClr val="FFFFFF"/>
              </a:solidFill>
            </a:endParaRPr>
          </a:p>
        </p:txBody>
      </p:sp>
      <p:sp>
        <p:nvSpPr>
          <p:cNvPr id="32" name="Rectangle 31"/>
          <p:cNvSpPr/>
          <p:nvPr/>
        </p:nvSpPr>
        <p:spPr>
          <a:xfrm flipV="1">
            <a:off x="5410200" y="439738"/>
            <a:ext cx="3733800" cy="1809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srgbClr val="FFFFFF"/>
              </a:solidFill>
            </a:endParaRPr>
          </a:p>
        </p:txBody>
      </p:sp>
      <p:sp useBgFill="1">
        <p:nvSpPr>
          <p:cNvPr id="33" name="Rounded Rectangle 32"/>
          <p:cNvSpPr/>
          <p:nvPr/>
        </p:nvSpPr>
        <p:spPr bwMode="white">
          <a:xfrm>
            <a:off x="5407025" y="496888"/>
            <a:ext cx="3063875"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srgbClr val="FFFFFF"/>
              </a:solidFill>
            </a:endParaRPr>
          </a:p>
        </p:txBody>
      </p:sp>
      <p:sp useBgFill="1">
        <p:nvSpPr>
          <p:cNvPr id="34" name="Rounded Rectangle 33"/>
          <p:cNvSpPr/>
          <p:nvPr/>
        </p:nvSpPr>
        <p:spPr bwMode="white">
          <a:xfrm>
            <a:off x="7373938" y="588963"/>
            <a:ext cx="16002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srgbClr val="FFFFFF"/>
              </a:solidFill>
            </a:endParaRPr>
          </a:p>
        </p:txBody>
      </p:sp>
      <p:sp>
        <p:nvSpPr>
          <p:cNvPr id="35" name="Rectangle 34"/>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srgbClr val="FFFFFF"/>
              </a:solidFill>
            </a:endParaRPr>
          </a:p>
        </p:txBody>
      </p:sp>
      <p:sp>
        <p:nvSpPr>
          <p:cNvPr id="36" name="Rectangle 35"/>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srgbClr val="FFFFFF"/>
              </a:solidFill>
            </a:endParaRPr>
          </a:p>
        </p:txBody>
      </p:sp>
      <p:sp>
        <p:nvSpPr>
          <p:cNvPr id="37" name="Rectangle 36"/>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srgbClr val="FFFFFF"/>
              </a:solidFill>
            </a:endParaRPr>
          </a:p>
        </p:txBody>
      </p:sp>
      <p:sp>
        <p:nvSpPr>
          <p:cNvPr id="38" name="Rectangle 37"/>
          <p:cNvSpPr/>
          <p:nvPr/>
        </p:nvSpPr>
        <p:spPr bwMode="invGray">
          <a:xfrm>
            <a:off x="8975725" y="-1588"/>
            <a:ext cx="26988"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srgbClr val="FFFFFF"/>
              </a:solidFill>
            </a:endParaRPr>
          </a:p>
        </p:txBody>
      </p:sp>
      <p:sp>
        <p:nvSpPr>
          <p:cNvPr id="39" name="Rectangle 38"/>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srgbClr val="FFFFFF"/>
              </a:solidFill>
            </a:endParaRPr>
          </a:p>
        </p:txBody>
      </p:sp>
      <p:sp>
        <p:nvSpPr>
          <p:cNvPr id="40" name="Rectangle 39"/>
          <p:cNvSpPr/>
          <p:nvPr/>
        </p:nvSpPr>
        <p:spPr bwMode="invGray">
          <a:xfrm>
            <a:off x="8874125" y="0"/>
            <a:ext cx="7938"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srgbClr val="FFFFFF"/>
              </a:solidFill>
            </a:endParaRPr>
          </a:p>
        </p:txBody>
      </p:sp>
      <p:sp>
        <p:nvSpPr>
          <p:cNvPr id="1039" name="Title Placeholder 21"/>
          <p:cNvSpPr>
            <a:spLocks noGrp="1"/>
          </p:cNvSpPr>
          <p:nvPr>
            <p:ph type="title"/>
          </p:nvPr>
        </p:nvSpPr>
        <p:spPr bwMode="auto">
          <a:xfrm>
            <a:off x="457200" y="1143000"/>
            <a:ext cx="8229600"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40" name="Text Placeholder 12"/>
          <p:cNvSpPr>
            <a:spLocks noGrp="1"/>
          </p:cNvSpPr>
          <p:nvPr>
            <p:ph type="body" idx="1"/>
          </p:nvPr>
        </p:nvSpPr>
        <p:spPr bwMode="auto">
          <a:xfrm>
            <a:off x="457200" y="2249488"/>
            <a:ext cx="8229600" cy="43243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586538" y="612775"/>
            <a:ext cx="957262" cy="457200"/>
          </a:xfrm>
          <a:prstGeom prst="rect">
            <a:avLst/>
          </a:prstGeom>
        </p:spPr>
        <p:txBody>
          <a:bodyPr vert="horz" wrap="square" lIns="91440" tIns="45720" rIns="91440" bIns="45720" numCol="1" anchor="t" anchorCtr="0" compatLnSpc="1">
            <a:prstTxWarp prst="textNoShape">
              <a:avLst/>
            </a:prstTxWarp>
          </a:bodyPr>
          <a:lstStyle>
            <a:lvl1pPr>
              <a:defRPr sz="800">
                <a:solidFill>
                  <a:schemeClr val="accent2"/>
                </a:solidFill>
              </a:defRPr>
            </a:lvl1pPr>
          </a:lstStyle>
          <a:p>
            <a:endParaRPr lang="en-US"/>
          </a:p>
        </p:txBody>
      </p:sp>
      <p:sp>
        <p:nvSpPr>
          <p:cNvPr id="3" name="Footer Placeholder 2"/>
          <p:cNvSpPr>
            <a:spLocks noGrp="1"/>
          </p:cNvSpPr>
          <p:nvPr>
            <p:ph type="ftr" sz="quarter" idx="3"/>
          </p:nvPr>
        </p:nvSpPr>
        <p:spPr>
          <a:xfrm>
            <a:off x="5257800" y="612775"/>
            <a:ext cx="1325563" cy="457200"/>
          </a:xfrm>
          <a:prstGeom prst="rect">
            <a:avLst/>
          </a:prstGeom>
        </p:spPr>
        <p:txBody>
          <a:bodyPr vert="horz" wrap="square" lIns="91440" tIns="45720" rIns="91440" bIns="45720" numCol="1" anchor="t" anchorCtr="0" compatLnSpc="1">
            <a:prstTxWarp prst="textNoShape">
              <a:avLst/>
            </a:prstTxWarp>
          </a:bodyPr>
          <a:lstStyle>
            <a:lvl1pPr algn="r">
              <a:defRPr sz="800">
                <a:solidFill>
                  <a:schemeClr val="accent2"/>
                </a:solidFill>
              </a:defRPr>
            </a:lvl1pPr>
          </a:lstStyle>
          <a:p>
            <a:endParaRPr lang="en-US"/>
          </a:p>
        </p:txBody>
      </p:sp>
      <p:sp>
        <p:nvSpPr>
          <p:cNvPr id="23" name="Slide Number Placeholder 22"/>
          <p:cNvSpPr>
            <a:spLocks noGrp="1"/>
          </p:cNvSpPr>
          <p:nvPr>
            <p:ph type="sldNum" sz="quarter" idx="4"/>
          </p:nvPr>
        </p:nvSpPr>
        <p:spPr>
          <a:xfrm>
            <a:off x="8174038" y="1588"/>
            <a:ext cx="762000" cy="366712"/>
          </a:xfrm>
          <a:prstGeom prst="rect">
            <a:avLst/>
          </a:prstGeom>
        </p:spPr>
        <p:txBody>
          <a:bodyPr vert="horz" wrap="square" lIns="91440" tIns="45720" rIns="91440" bIns="45720" numCol="1" anchor="b" anchorCtr="0" compatLnSpc="1">
            <a:prstTxWarp prst="textNoShape">
              <a:avLst/>
            </a:prstTxWarp>
          </a:bodyPr>
          <a:lstStyle>
            <a:lvl1pPr algn="r">
              <a:defRPr>
                <a:solidFill>
                  <a:srgbClr val="FFFFFF"/>
                </a:solidFill>
              </a:defRPr>
            </a:lvl1pPr>
          </a:lstStyle>
          <a:p>
            <a:fld id="{66F89E6F-D802-447A-AAB2-33F70B02E4D2}"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4718" r:id="rId1"/>
    <p:sldLayoutId id="2147484710" r:id="rId2"/>
    <p:sldLayoutId id="2147484711" r:id="rId3"/>
    <p:sldLayoutId id="2147484712" r:id="rId4"/>
    <p:sldLayoutId id="2147484719" r:id="rId5"/>
    <p:sldLayoutId id="2147484720" r:id="rId6"/>
    <p:sldLayoutId id="2147484713" r:id="rId7"/>
    <p:sldLayoutId id="2147484714" r:id="rId8"/>
    <p:sldLayoutId id="2147484715" r:id="rId9"/>
    <p:sldLayoutId id="2147484716" r:id="rId10"/>
    <p:sldLayoutId id="2147484717" r:id="rId11"/>
  </p:sldLayoutIdLst>
  <p:transition/>
  <p:hf hdr="0" ftr="0" dt="0"/>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Trebuchet MS" pitchFamily="34" charset="0"/>
        </a:defRPr>
      </a:lvl2pPr>
      <a:lvl3pPr algn="l" rtl="0" eaLnBrk="0" fontAlgn="base" hangingPunct="0">
        <a:spcBef>
          <a:spcPct val="0"/>
        </a:spcBef>
        <a:spcAft>
          <a:spcPct val="0"/>
        </a:spcAft>
        <a:defRPr sz="4000">
          <a:solidFill>
            <a:schemeClr val="tx2"/>
          </a:solidFill>
          <a:latin typeface="Trebuchet MS" pitchFamily="34" charset="0"/>
        </a:defRPr>
      </a:lvl3pPr>
      <a:lvl4pPr algn="l" rtl="0" eaLnBrk="0" fontAlgn="base" hangingPunct="0">
        <a:spcBef>
          <a:spcPct val="0"/>
        </a:spcBef>
        <a:spcAft>
          <a:spcPct val="0"/>
        </a:spcAft>
        <a:defRPr sz="4000">
          <a:solidFill>
            <a:schemeClr val="tx2"/>
          </a:solidFill>
          <a:latin typeface="Trebuchet MS" pitchFamily="34" charset="0"/>
        </a:defRPr>
      </a:lvl4pPr>
      <a:lvl5pPr algn="l" rtl="0" eaLnBrk="0" fontAlgn="base" hangingPunct="0">
        <a:spcBef>
          <a:spcPct val="0"/>
        </a:spcBef>
        <a:spcAft>
          <a:spcPct val="0"/>
        </a:spcAft>
        <a:defRPr sz="4000">
          <a:solidFill>
            <a:schemeClr val="tx2"/>
          </a:solidFill>
          <a:latin typeface="Trebuchet MS" pitchFamily="34" charset="0"/>
        </a:defRPr>
      </a:lvl5pPr>
      <a:lvl6pPr marL="457200" algn="l" rtl="0" fontAlgn="base">
        <a:spcBef>
          <a:spcPct val="0"/>
        </a:spcBef>
        <a:spcAft>
          <a:spcPct val="0"/>
        </a:spcAft>
        <a:defRPr sz="4000">
          <a:solidFill>
            <a:schemeClr val="tx2"/>
          </a:solidFill>
          <a:latin typeface="Trebuchet MS" pitchFamily="34" charset="0"/>
        </a:defRPr>
      </a:lvl6pPr>
      <a:lvl7pPr marL="914400" algn="l" rtl="0" fontAlgn="base">
        <a:spcBef>
          <a:spcPct val="0"/>
        </a:spcBef>
        <a:spcAft>
          <a:spcPct val="0"/>
        </a:spcAft>
        <a:defRPr sz="4000">
          <a:solidFill>
            <a:schemeClr val="tx2"/>
          </a:solidFill>
          <a:latin typeface="Trebuchet MS" pitchFamily="34" charset="0"/>
        </a:defRPr>
      </a:lvl7pPr>
      <a:lvl8pPr marL="1371600" algn="l" rtl="0" fontAlgn="base">
        <a:spcBef>
          <a:spcPct val="0"/>
        </a:spcBef>
        <a:spcAft>
          <a:spcPct val="0"/>
        </a:spcAft>
        <a:defRPr sz="4000">
          <a:solidFill>
            <a:schemeClr val="tx2"/>
          </a:solidFill>
          <a:latin typeface="Trebuchet MS" pitchFamily="34" charset="0"/>
        </a:defRPr>
      </a:lvl8pPr>
      <a:lvl9pPr marL="1828800" algn="l" rtl="0" fontAlgn="base">
        <a:spcBef>
          <a:spcPct val="0"/>
        </a:spcBef>
        <a:spcAft>
          <a:spcPct val="0"/>
        </a:spcAft>
        <a:defRPr sz="4000">
          <a:solidFill>
            <a:schemeClr val="tx2"/>
          </a:solidFill>
          <a:latin typeface="Trebuchet MS" pitchFamily="34" charset="0"/>
        </a:defRPr>
      </a:lvl9pPr>
    </p:titleStyle>
    <p:bodyStyle>
      <a:lvl1pPr marL="365125" indent="-255588" algn="l" rtl="0" eaLnBrk="0" fontAlgn="base" hangingPunct="0">
        <a:spcBef>
          <a:spcPts val="300"/>
        </a:spcBef>
        <a:spcAft>
          <a:spcPct val="0"/>
        </a:spcAft>
        <a:buClr>
          <a:srgbClr val="A04DA3"/>
        </a:buClr>
        <a:buFont typeface="Georgia"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18"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18"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9.xml"/><Relationship Id="rId1" Type="http://schemas.openxmlformats.org/officeDocument/2006/relationships/tags" Target="../tags/tag28.xml"/><Relationship Id="rId5" Type="http://schemas.openxmlformats.org/officeDocument/2006/relationships/image" Target="../media/image2.png"/><Relationship Id="rId4"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2.xml"/><Relationship Id="rId1" Type="http://schemas.openxmlformats.org/officeDocument/2006/relationships/tags" Target="../tags/tag31.xml"/><Relationship Id="rId5" Type="http://schemas.openxmlformats.org/officeDocument/2006/relationships/image" Target="../media/image2.png"/><Relationship Id="rId4"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5.xml"/><Relationship Id="rId1" Type="http://schemas.openxmlformats.org/officeDocument/2006/relationships/tags" Target="../tags/tag34.xml"/><Relationship Id="rId5" Type="http://schemas.openxmlformats.org/officeDocument/2006/relationships/image" Target="../media/image2.png"/><Relationship Id="rId4"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8.xml"/><Relationship Id="rId1" Type="http://schemas.openxmlformats.org/officeDocument/2006/relationships/tags" Target="../tags/tag37.xml"/><Relationship Id="rId5" Type="http://schemas.openxmlformats.org/officeDocument/2006/relationships/image" Target="../media/image2.png"/><Relationship Id="rId4"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1.xml"/><Relationship Id="rId1" Type="http://schemas.openxmlformats.org/officeDocument/2006/relationships/tags" Target="../tags/tag40.xml"/><Relationship Id="rId5" Type="http://schemas.openxmlformats.org/officeDocument/2006/relationships/image" Target="../media/image2.png"/><Relationship Id="rId4"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4.xml"/><Relationship Id="rId1" Type="http://schemas.openxmlformats.org/officeDocument/2006/relationships/tags" Target="../tags/tag43.xml"/><Relationship Id="rId5" Type="http://schemas.openxmlformats.org/officeDocument/2006/relationships/image" Target="../media/image2.png"/><Relationship Id="rId4"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7.xml"/><Relationship Id="rId1" Type="http://schemas.openxmlformats.org/officeDocument/2006/relationships/tags" Target="../tags/tag46.xml"/><Relationship Id="rId5" Type="http://schemas.openxmlformats.org/officeDocument/2006/relationships/image" Target="../media/image2.png"/><Relationship Id="rId4"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0.xml"/><Relationship Id="rId1" Type="http://schemas.openxmlformats.org/officeDocument/2006/relationships/tags" Target="../tags/tag49.xml"/><Relationship Id="rId5" Type="http://schemas.openxmlformats.org/officeDocument/2006/relationships/image" Target="../media/image2.png"/><Relationship Id="rId4"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3.xml"/><Relationship Id="rId1" Type="http://schemas.openxmlformats.org/officeDocument/2006/relationships/tags" Target="../tags/tag52.xml"/><Relationship Id="rId5" Type="http://schemas.openxmlformats.org/officeDocument/2006/relationships/image" Target="../media/image2.png"/><Relationship Id="rId4"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6.xml"/><Relationship Id="rId1" Type="http://schemas.openxmlformats.org/officeDocument/2006/relationships/tags" Target="../tags/tag55.xml"/><Relationship Id="rId5" Type="http://schemas.openxmlformats.org/officeDocument/2006/relationships/image" Target="../media/image2.png"/><Relationship Id="rId4"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xml"/><Relationship Id="rId1" Type="http://schemas.openxmlformats.org/officeDocument/2006/relationships/tags" Target="../tags/tag4.xml"/><Relationship Id="rId5" Type="http://schemas.openxmlformats.org/officeDocument/2006/relationships/image" Target="../media/image2.png"/><Relationship Id="rId4"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9.xml"/><Relationship Id="rId1" Type="http://schemas.openxmlformats.org/officeDocument/2006/relationships/tags" Target="../tags/tag58.xml"/><Relationship Id="rId5" Type="http://schemas.openxmlformats.org/officeDocument/2006/relationships/image" Target="../media/image2.png"/><Relationship Id="rId4"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2.xml"/><Relationship Id="rId1" Type="http://schemas.openxmlformats.org/officeDocument/2006/relationships/tags" Target="../tags/tag61.xml"/><Relationship Id="rId5" Type="http://schemas.openxmlformats.org/officeDocument/2006/relationships/image" Target="../media/image2.png"/><Relationship Id="rId4"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5.xml"/><Relationship Id="rId1" Type="http://schemas.openxmlformats.org/officeDocument/2006/relationships/tags" Target="../tags/tag64.xml"/><Relationship Id="rId5" Type="http://schemas.openxmlformats.org/officeDocument/2006/relationships/image" Target="../media/image2.png"/><Relationship Id="rId4"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8.xml"/><Relationship Id="rId1" Type="http://schemas.openxmlformats.org/officeDocument/2006/relationships/tags" Target="../tags/tag67.xml"/><Relationship Id="rId5" Type="http://schemas.openxmlformats.org/officeDocument/2006/relationships/image" Target="../media/image2.png"/><Relationship Id="rId4"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1.xml"/><Relationship Id="rId1" Type="http://schemas.openxmlformats.org/officeDocument/2006/relationships/tags" Target="../tags/tag70.xml"/><Relationship Id="rId5" Type="http://schemas.openxmlformats.org/officeDocument/2006/relationships/image" Target="../media/image2.png"/><Relationship Id="rId4"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4.xml"/><Relationship Id="rId1" Type="http://schemas.openxmlformats.org/officeDocument/2006/relationships/tags" Target="../tags/tag73.xml"/><Relationship Id="rId5" Type="http://schemas.openxmlformats.org/officeDocument/2006/relationships/image" Target="../media/image2.png"/><Relationship Id="rId4"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7.xml"/><Relationship Id="rId1" Type="http://schemas.openxmlformats.org/officeDocument/2006/relationships/tags" Target="../tags/tag76.xml"/><Relationship Id="rId5" Type="http://schemas.openxmlformats.org/officeDocument/2006/relationships/image" Target="../media/image2.png"/><Relationship Id="rId4" Type="http://schemas.openxmlformats.org/officeDocument/2006/relationships/notesSlide" Target="../notesSlides/notesSlide26.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xml"/><Relationship Id="rId1" Type="http://schemas.openxmlformats.org/officeDocument/2006/relationships/tags" Target="../tags/tag7.xml"/><Relationship Id="rId5" Type="http://schemas.openxmlformats.org/officeDocument/2006/relationships/image" Target="../media/image2.png"/><Relationship Id="rId4"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1.xml"/><Relationship Id="rId1" Type="http://schemas.openxmlformats.org/officeDocument/2006/relationships/tags" Target="../tags/tag10.xml"/><Relationship Id="rId5" Type="http://schemas.openxmlformats.org/officeDocument/2006/relationships/image" Target="../media/image2.png"/><Relationship Id="rId4"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4.xml"/><Relationship Id="rId1" Type="http://schemas.openxmlformats.org/officeDocument/2006/relationships/tags" Target="../tags/tag13.xml"/><Relationship Id="rId5" Type="http://schemas.openxmlformats.org/officeDocument/2006/relationships/image" Target="../media/image2.png"/><Relationship Id="rId4"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7.xml"/><Relationship Id="rId1" Type="http://schemas.openxmlformats.org/officeDocument/2006/relationships/tags" Target="../tags/tag16.xml"/><Relationship Id="rId5" Type="http://schemas.openxmlformats.org/officeDocument/2006/relationships/image" Target="../media/image2.png"/><Relationship Id="rId4"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0.xml"/><Relationship Id="rId1" Type="http://schemas.openxmlformats.org/officeDocument/2006/relationships/tags" Target="../tags/tag19.xml"/><Relationship Id="rId5" Type="http://schemas.openxmlformats.org/officeDocument/2006/relationships/image" Target="../media/image2.png"/><Relationship Id="rId4"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3.xml"/><Relationship Id="rId1" Type="http://schemas.openxmlformats.org/officeDocument/2006/relationships/tags" Target="../tags/tag22.xml"/><Relationship Id="rId5" Type="http://schemas.openxmlformats.org/officeDocument/2006/relationships/image" Target="../media/image2.png"/><Relationship Id="rId4"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6.xml"/><Relationship Id="rId1" Type="http://schemas.openxmlformats.org/officeDocument/2006/relationships/tags" Target="../tags/tag25.xml"/><Relationship Id="rId5" Type="http://schemas.openxmlformats.org/officeDocument/2006/relationships/image" Target="../media/image2.png"/><Relationship Id="rId4"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ctrTitle"/>
          </p:nvPr>
        </p:nvSpPr>
        <p:spPr>
          <a:xfrm>
            <a:off x="457200" y="685800"/>
            <a:ext cx="8305800" cy="2514600"/>
          </a:xfrm>
        </p:spPr>
        <p:txBody>
          <a:bodyPr>
            <a:normAutofit fontScale="90000"/>
          </a:bodyPr>
          <a:lstStyle/>
          <a:p>
            <a:pPr eaLnBrk="1" fontAlgn="auto" hangingPunct="1">
              <a:spcAft>
                <a:spcPts val="0"/>
              </a:spcAft>
              <a:defRPr/>
            </a:pPr>
            <a:r>
              <a:rPr lang="en-US" sz="5400" b="1" dirty="0" smtClean="0">
                <a:latin typeface="+mn-lt"/>
              </a:rPr>
              <a:t>2011 Wisconsin Act 125 - Seclusion and Physical Restraint</a:t>
            </a:r>
          </a:p>
        </p:txBody>
      </p:sp>
      <p:sp>
        <p:nvSpPr>
          <p:cNvPr id="3076" name="Rectangle 3"/>
          <p:cNvSpPr>
            <a:spLocks noGrp="1" noChangeArrowheads="1"/>
          </p:cNvSpPr>
          <p:nvPr>
            <p:ph type="subTitle" idx="1"/>
          </p:nvPr>
        </p:nvSpPr>
        <p:spPr>
          <a:xfrm>
            <a:off x="2209800" y="5486400"/>
            <a:ext cx="6172200" cy="1143000"/>
          </a:xfrm>
        </p:spPr>
        <p:txBody>
          <a:bodyPr lIns="0">
            <a:normAutofit/>
          </a:bodyPr>
          <a:lstStyle/>
          <a:p>
            <a:pPr marL="63500" eaLnBrk="1" hangingPunct="1">
              <a:lnSpc>
                <a:spcPct val="70000"/>
              </a:lnSpc>
            </a:pPr>
            <a:endParaRPr lang="en-US" sz="2600" b="1" smtClean="0">
              <a:solidFill>
                <a:schemeClr val="accent1"/>
              </a:solidFill>
            </a:endParaRPr>
          </a:p>
          <a:p>
            <a:pPr marL="63500" eaLnBrk="1" hangingPunct="1">
              <a:lnSpc>
                <a:spcPct val="70000"/>
              </a:lnSpc>
            </a:pPr>
            <a:endParaRPr lang="en-US" sz="1600" b="1" smtClean="0">
              <a:solidFill>
                <a:srgbClr val="313340"/>
              </a:solidFill>
            </a:endParaRPr>
          </a:p>
          <a:p>
            <a:pPr marL="63500" eaLnBrk="1" hangingPunct="1">
              <a:lnSpc>
                <a:spcPct val="70000"/>
              </a:lnSpc>
            </a:pPr>
            <a:r>
              <a:rPr lang="en-US" sz="1800" b="1" smtClean="0">
                <a:solidFill>
                  <a:srgbClr val="313340"/>
                </a:solidFill>
              </a:rPr>
              <a:t>Wisconsin Department of Public Instruction  </a:t>
            </a:r>
          </a:p>
          <a:p>
            <a:pPr marL="63500" eaLnBrk="1" hangingPunct="1">
              <a:lnSpc>
                <a:spcPct val="70000"/>
              </a:lnSpc>
            </a:pPr>
            <a:r>
              <a:rPr lang="en-US" sz="1800" b="1" smtClean="0">
                <a:solidFill>
                  <a:srgbClr val="313340"/>
                </a:solidFill>
              </a:rPr>
              <a:t>April, 2012</a:t>
            </a:r>
          </a:p>
        </p:txBody>
      </p:sp>
    </p:spTree>
    <p:custDataLst>
      <p:tags r:id="rId1"/>
    </p:custData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normAutofit/>
          </a:bodyPr>
          <a:lstStyle/>
          <a:p>
            <a:pPr eaLnBrk="1" fontAlgn="auto" hangingPunct="1">
              <a:spcAft>
                <a:spcPts val="0"/>
              </a:spcAft>
              <a:defRPr/>
            </a:pPr>
            <a:r>
              <a:rPr lang="en-US" sz="4400" i="1" dirty="0" smtClean="0">
                <a:solidFill>
                  <a:schemeClr val="tx1"/>
                </a:solidFill>
                <a:latin typeface="+mn-lt"/>
              </a:rPr>
              <a:t>Seclusion</a:t>
            </a:r>
          </a:p>
        </p:txBody>
      </p:sp>
      <p:sp>
        <p:nvSpPr>
          <p:cNvPr id="14339" name="Content Placeholder 2"/>
          <p:cNvSpPr>
            <a:spLocks noGrp="1"/>
          </p:cNvSpPr>
          <p:nvPr>
            <p:ph idx="1"/>
          </p:nvPr>
        </p:nvSpPr>
        <p:spPr>
          <a:xfrm>
            <a:off x="457200" y="2286000"/>
            <a:ext cx="8229600" cy="4324350"/>
          </a:xfrm>
        </p:spPr>
        <p:txBody>
          <a:bodyPr/>
          <a:lstStyle/>
          <a:p>
            <a:pPr lvl="1" eaLnBrk="1" hangingPunct="1">
              <a:buFont typeface="Georgia" pitchFamily="18" charset="0"/>
              <a:buNone/>
            </a:pPr>
            <a:r>
              <a:rPr lang="en-US" sz="2800" smtClean="0">
                <a:solidFill>
                  <a:schemeClr val="tx1"/>
                </a:solidFill>
              </a:rPr>
              <a:t>Remember, just as with physical restraint, seclusion may only be used when a student’s behavior presents a clear, present and imminent risk to the physical safety of the student or to others and it is the least restrictive intervention feasible.  </a:t>
            </a:r>
          </a:p>
          <a:p>
            <a:pPr eaLnBrk="1" hangingPunct="1">
              <a:buFont typeface="Georgia" pitchFamily="18" charset="0"/>
              <a:buChar char="●"/>
            </a:pPr>
            <a:endParaRPr lang="en-US" sz="3600" smtClean="0">
              <a:solidFill>
                <a:schemeClr val="accent1"/>
              </a:solidFill>
            </a:endParaRPr>
          </a:p>
        </p:txBody>
      </p:sp>
      <p:sp>
        <p:nvSpPr>
          <p:cNvPr id="14340" name="Slide Number Placeholder 3"/>
          <p:cNvSpPr>
            <a:spLocks noGrp="1"/>
          </p:cNvSpPr>
          <p:nvPr>
            <p:ph type="sldNum" sz="quarter" idx="12"/>
          </p:nvPr>
        </p:nvSpPr>
        <p:spPr bwMode="auto">
          <a:noFill/>
          <a:ln>
            <a:miter lim="800000"/>
            <a:headEnd/>
            <a:tailEnd/>
          </a:ln>
        </p:spPr>
        <p:txBody>
          <a:bodyPr/>
          <a:lstStyle/>
          <a:p>
            <a:fld id="{1831C2A3-92E3-4DF7-99A4-B5B9D33E64C8}" type="slidenum">
              <a:rPr lang="en-US"/>
              <a:pPr/>
              <a:t>10</a:t>
            </a:fld>
            <a:endParaRPr lang="en-US"/>
          </a:p>
        </p:txBody>
      </p:sp>
      <p:pic>
        <p:nvPicPr>
          <p:cNvPr id="14341" name="Picture 4" descr="dpiIogoBW.tif"/>
          <p:cNvPicPr>
            <a:picLocks noChangeAspect="1"/>
          </p:cNvPicPr>
          <p:nvPr>
            <p:custDataLst>
              <p:tags r:id="rId2"/>
            </p:custDataLst>
          </p:nvPr>
        </p:nvPicPr>
        <p:blipFill>
          <a:blip r:embed="rId5" cstate="print"/>
          <a:srcRect/>
          <a:stretch>
            <a:fillRect/>
          </a:stretch>
        </p:blipFill>
        <p:spPr bwMode="auto">
          <a:xfrm>
            <a:off x="7500938" y="6019800"/>
            <a:ext cx="1643062" cy="838200"/>
          </a:xfrm>
          <a:prstGeom prst="rect">
            <a:avLst/>
          </a:prstGeom>
          <a:noFill/>
          <a:ln w="9525">
            <a:noFill/>
            <a:miter lim="800000"/>
            <a:headEnd/>
            <a:tailEnd/>
          </a:ln>
        </p:spPr>
      </p:pic>
    </p:spTree>
    <p:custDataLst>
      <p:tags r:id="rId1"/>
    </p:custData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2"/>
          <p:cNvSpPr>
            <a:spLocks noGrp="1"/>
          </p:cNvSpPr>
          <p:nvPr>
            <p:ph idx="1"/>
          </p:nvPr>
        </p:nvSpPr>
        <p:spPr>
          <a:xfrm>
            <a:off x="304800" y="2209800"/>
            <a:ext cx="8229600" cy="4554538"/>
          </a:xfrm>
        </p:spPr>
        <p:txBody>
          <a:bodyPr>
            <a:spAutoFit/>
          </a:bodyPr>
          <a:lstStyle/>
          <a:p>
            <a:pPr lvl="1" eaLnBrk="1" hangingPunct="1">
              <a:buClrTx/>
              <a:buFont typeface="Georgia" pitchFamily="18" charset="0"/>
              <a:buNone/>
            </a:pPr>
            <a:r>
              <a:rPr lang="en-US" sz="2800" smtClean="0">
                <a:solidFill>
                  <a:schemeClr val="tx1"/>
                </a:solidFill>
              </a:rPr>
              <a:t>In addition, seclusion may only be used when:</a:t>
            </a:r>
          </a:p>
          <a:p>
            <a:pPr lvl="1" eaLnBrk="1" hangingPunct="1">
              <a:buClrTx/>
            </a:pPr>
            <a:r>
              <a:rPr lang="en-US" sz="2800" smtClean="0">
                <a:solidFill>
                  <a:schemeClr val="tx1"/>
                </a:solidFill>
              </a:rPr>
              <a:t>Constant supervision of the student is maintained.</a:t>
            </a:r>
            <a:endParaRPr lang="en-US" sz="2800" smtClean="0">
              <a:solidFill>
                <a:srgbClr val="FF0000"/>
              </a:solidFill>
            </a:endParaRPr>
          </a:p>
          <a:p>
            <a:pPr lvl="1" eaLnBrk="1" hangingPunct="1">
              <a:buClrTx/>
            </a:pPr>
            <a:r>
              <a:rPr lang="en-US" sz="2800" smtClean="0">
                <a:solidFill>
                  <a:schemeClr val="tx1"/>
                </a:solidFill>
              </a:rPr>
              <a:t>Seclusion is used no longer than necessary to resolve the risk to the physical safety of the student or others, and</a:t>
            </a:r>
          </a:p>
          <a:p>
            <a:pPr lvl="1" eaLnBrk="1" hangingPunct="1">
              <a:buClrTx/>
            </a:pPr>
            <a:r>
              <a:rPr lang="en-US" sz="2800" smtClean="0">
                <a:solidFill>
                  <a:schemeClr val="tx1"/>
                </a:solidFill>
              </a:rPr>
              <a:t>The student has adequate access to the bathroom, drinking water, required medications, and regularly scheduled </a:t>
            </a:r>
          </a:p>
          <a:p>
            <a:pPr lvl="1" eaLnBrk="1" hangingPunct="1">
              <a:buClrTx/>
              <a:buFont typeface="Georgia" pitchFamily="18" charset="0"/>
              <a:buNone/>
            </a:pPr>
            <a:r>
              <a:rPr lang="en-US" sz="2800" smtClean="0">
                <a:solidFill>
                  <a:schemeClr val="tx1"/>
                </a:solidFill>
              </a:rPr>
              <a:t>	meals.</a:t>
            </a:r>
          </a:p>
        </p:txBody>
      </p:sp>
      <p:sp>
        <p:nvSpPr>
          <p:cNvPr id="2" name="Title 1"/>
          <p:cNvSpPr>
            <a:spLocks noGrp="1"/>
          </p:cNvSpPr>
          <p:nvPr>
            <p:ph type="title"/>
          </p:nvPr>
        </p:nvSpPr>
        <p:spPr>
          <a:xfrm>
            <a:off x="381000" y="838200"/>
            <a:ext cx="8229600" cy="1066800"/>
          </a:xfrm>
        </p:spPr>
        <p:txBody>
          <a:bodyPr>
            <a:normAutofit fontScale="90000"/>
          </a:bodyPr>
          <a:lstStyle/>
          <a:p>
            <a:pPr eaLnBrk="1" fontAlgn="auto" hangingPunct="1">
              <a:spcAft>
                <a:spcPts val="0"/>
              </a:spcAft>
              <a:defRPr/>
            </a:pPr>
            <a:r>
              <a:rPr lang="en-US" sz="4400" i="1" dirty="0" smtClean="0">
                <a:solidFill>
                  <a:schemeClr val="tx1"/>
                </a:solidFill>
                <a:latin typeface="+mn-lt"/>
              </a:rPr>
              <a:t>Under what conditions may seclusion be used?</a:t>
            </a:r>
            <a:endParaRPr lang="en-US" sz="4400" i="1" dirty="0">
              <a:solidFill>
                <a:schemeClr val="tx1"/>
              </a:solidFill>
              <a:latin typeface="+mn-lt"/>
            </a:endParaRPr>
          </a:p>
        </p:txBody>
      </p:sp>
      <p:sp>
        <p:nvSpPr>
          <p:cNvPr id="15364" name="Slide Number Placeholder 3"/>
          <p:cNvSpPr>
            <a:spLocks noGrp="1"/>
          </p:cNvSpPr>
          <p:nvPr>
            <p:ph type="sldNum" sz="quarter" idx="12"/>
          </p:nvPr>
        </p:nvSpPr>
        <p:spPr bwMode="auto">
          <a:noFill/>
          <a:ln>
            <a:miter lim="800000"/>
            <a:headEnd/>
            <a:tailEnd/>
          </a:ln>
        </p:spPr>
        <p:txBody>
          <a:bodyPr/>
          <a:lstStyle/>
          <a:p>
            <a:fld id="{AA134DB7-48D6-4662-93B4-2098A90ACF12}" type="slidenum">
              <a:rPr lang="en-US"/>
              <a:pPr/>
              <a:t>11</a:t>
            </a:fld>
            <a:endParaRPr lang="en-US"/>
          </a:p>
        </p:txBody>
      </p:sp>
      <p:pic>
        <p:nvPicPr>
          <p:cNvPr id="15365" name="Picture 13" descr="dpiIogoBW.tif"/>
          <p:cNvPicPr>
            <a:picLocks noChangeAspect="1"/>
          </p:cNvPicPr>
          <p:nvPr>
            <p:custDataLst>
              <p:tags r:id="rId2"/>
            </p:custDataLst>
          </p:nvPr>
        </p:nvPicPr>
        <p:blipFill>
          <a:blip r:embed="rId5" cstate="print"/>
          <a:srcRect/>
          <a:stretch>
            <a:fillRect/>
          </a:stretch>
        </p:blipFill>
        <p:spPr bwMode="auto">
          <a:xfrm>
            <a:off x="7500938" y="6019800"/>
            <a:ext cx="1643062" cy="838200"/>
          </a:xfrm>
          <a:prstGeom prst="rect">
            <a:avLst/>
          </a:prstGeom>
          <a:noFill/>
          <a:ln w="9525">
            <a:noFill/>
            <a:miter lim="800000"/>
            <a:headEnd/>
            <a:tailEnd/>
          </a:ln>
        </p:spPr>
      </p:pic>
    </p:spTree>
    <p:custDataLst>
      <p:tags r:id="rId1"/>
    </p:custData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sz="4400" i="1" dirty="0" smtClean="0">
                <a:solidFill>
                  <a:schemeClr val="tx1"/>
                </a:solidFill>
                <a:latin typeface="+mn-lt"/>
              </a:rPr>
              <a:t>What are the requirements for a room used as seclusion?</a:t>
            </a:r>
            <a:endParaRPr lang="en-US" sz="4400" i="1" dirty="0">
              <a:solidFill>
                <a:schemeClr val="tx1"/>
              </a:solidFill>
              <a:latin typeface="+mn-lt"/>
            </a:endParaRPr>
          </a:p>
        </p:txBody>
      </p:sp>
      <p:sp>
        <p:nvSpPr>
          <p:cNvPr id="16387" name="Content Placeholder 2"/>
          <p:cNvSpPr>
            <a:spLocks noGrp="1"/>
          </p:cNvSpPr>
          <p:nvPr>
            <p:ph idx="1"/>
          </p:nvPr>
        </p:nvSpPr>
        <p:spPr>
          <a:xfrm>
            <a:off x="457200" y="2438400"/>
            <a:ext cx="8229600" cy="3733800"/>
          </a:xfrm>
        </p:spPr>
        <p:txBody>
          <a:bodyPr/>
          <a:lstStyle/>
          <a:p>
            <a:pPr eaLnBrk="1" hangingPunct="1">
              <a:buClrTx/>
            </a:pPr>
            <a:r>
              <a:rPr lang="en-US" smtClean="0"/>
              <a:t>In addition to being in compliance with all applicable school building codes, a room may only be used for seclusion if:</a:t>
            </a:r>
          </a:p>
          <a:p>
            <a:pPr lvl="1" eaLnBrk="1" hangingPunct="1">
              <a:buClrTx/>
            </a:pPr>
            <a:r>
              <a:rPr lang="en-US" sz="2800" smtClean="0">
                <a:solidFill>
                  <a:schemeClr val="tx1"/>
                </a:solidFill>
              </a:rPr>
              <a:t>The room or area is free of objects or fixtures that may cause injury, </a:t>
            </a:r>
          </a:p>
          <a:p>
            <a:pPr lvl="1" eaLnBrk="1" hangingPunct="1">
              <a:buClrTx/>
            </a:pPr>
            <a:r>
              <a:rPr lang="en-US" sz="2800" smtClean="0">
                <a:solidFill>
                  <a:schemeClr val="tx1"/>
                </a:solidFill>
              </a:rPr>
              <a:t>There are </a:t>
            </a:r>
            <a:r>
              <a:rPr lang="en-US" sz="2800" b="1" smtClean="0">
                <a:solidFill>
                  <a:schemeClr val="tx1"/>
                </a:solidFill>
              </a:rPr>
              <a:t>no locks </a:t>
            </a:r>
            <a:r>
              <a:rPr lang="en-US" sz="2800" smtClean="0">
                <a:solidFill>
                  <a:schemeClr val="tx1"/>
                </a:solidFill>
              </a:rPr>
              <a:t>on the door, including hold down type mechanisms that immediately release when pressure is removed.</a:t>
            </a:r>
            <a:endParaRPr lang="en-US" sz="2800" smtClean="0">
              <a:solidFill>
                <a:srgbClr val="FF0000"/>
              </a:solidFill>
            </a:endParaRPr>
          </a:p>
        </p:txBody>
      </p:sp>
      <p:sp>
        <p:nvSpPr>
          <p:cNvPr id="16388" name="Slide Number Placeholder 3"/>
          <p:cNvSpPr>
            <a:spLocks noGrp="1"/>
          </p:cNvSpPr>
          <p:nvPr>
            <p:ph type="sldNum" sz="quarter" idx="12"/>
          </p:nvPr>
        </p:nvSpPr>
        <p:spPr bwMode="auto">
          <a:noFill/>
          <a:ln>
            <a:miter lim="800000"/>
            <a:headEnd/>
            <a:tailEnd/>
          </a:ln>
        </p:spPr>
        <p:txBody>
          <a:bodyPr/>
          <a:lstStyle/>
          <a:p>
            <a:fld id="{2B134F15-DC1C-4168-8742-F175C5F28408}" type="slidenum">
              <a:rPr lang="en-US"/>
              <a:pPr/>
              <a:t>12</a:t>
            </a:fld>
            <a:endParaRPr lang="en-US"/>
          </a:p>
        </p:txBody>
      </p:sp>
      <p:pic>
        <p:nvPicPr>
          <p:cNvPr id="16389" name="Picture 4" descr="dpiIogoBW.tif"/>
          <p:cNvPicPr>
            <a:picLocks noChangeAspect="1"/>
          </p:cNvPicPr>
          <p:nvPr>
            <p:custDataLst>
              <p:tags r:id="rId2"/>
            </p:custDataLst>
          </p:nvPr>
        </p:nvPicPr>
        <p:blipFill>
          <a:blip r:embed="rId5" cstate="print"/>
          <a:srcRect/>
          <a:stretch>
            <a:fillRect/>
          </a:stretch>
        </p:blipFill>
        <p:spPr bwMode="auto">
          <a:xfrm>
            <a:off x="7500938" y="6019800"/>
            <a:ext cx="1643062" cy="838200"/>
          </a:xfrm>
          <a:prstGeom prst="rect">
            <a:avLst/>
          </a:prstGeom>
          <a:noFill/>
          <a:ln w="9525">
            <a:noFill/>
            <a:miter lim="800000"/>
            <a:headEnd/>
            <a:tailEnd/>
          </a:ln>
        </p:spPr>
      </p:pic>
    </p:spTree>
    <p:custDataLst>
      <p:tags r:id="rId1"/>
    </p:custData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a:xfrm>
            <a:off x="228600" y="762000"/>
            <a:ext cx="8382000" cy="1066800"/>
          </a:xfrm>
        </p:spPr>
        <p:txBody>
          <a:bodyPr>
            <a:noAutofit/>
          </a:bodyPr>
          <a:lstStyle/>
          <a:p>
            <a:pPr eaLnBrk="1" hangingPunct="1"/>
            <a:r>
              <a:rPr lang="en-US" sz="4400" i="1" smtClean="0">
                <a:solidFill>
                  <a:schemeClr val="tx1"/>
                </a:solidFill>
                <a:latin typeface="Georgia" pitchFamily="18" charset="0"/>
              </a:rPr>
              <a:t>What is </a:t>
            </a:r>
            <a:r>
              <a:rPr lang="en-US" sz="4400" i="1" u="sng" smtClean="0">
                <a:solidFill>
                  <a:schemeClr val="tx1"/>
                </a:solidFill>
                <a:latin typeface="Georgia" pitchFamily="18" charset="0"/>
              </a:rPr>
              <a:t>not</a:t>
            </a:r>
            <a:r>
              <a:rPr lang="en-US" sz="4400" i="1" smtClean="0">
                <a:solidFill>
                  <a:schemeClr val="tx1"/>
                </a:solidFill>
                <a:latin typeface="Georgia" pitchFamily="18" charset="0"/>
              </a:rPr>
              <a:t> seclusion?</a:t>
            </a:r>
            <a:r>
              <a:rPr lang="en-US" sz="4400" smtClean="0">
                <a:solidFill>
                  <a:schemeClr val="tx1"/>
                </a:solidFill>
                <a:latin typeface="Georgia" pitchFamily="18" charset="0"/>
              </a:rPr>
              <a:t/>
            </a:r>
            <a:br>
              <a:rPr lang="en-US" sz="4400" smtClean="0">
                <a:solidFill>
                  <a:schemeClr val="tx1"/>
                </a:solidFill>
                <a:latin typeface="Georgia" pitchFamily="18" charset="0"/>
              </a:rPr>
            </a:br>
            <a:endParaRPr lang="en-US" sz="4400" smtClean="0">
              <a:solidFill>
                <a:schemeClr val="tx1"/>
              </a:solidFill>
              <a:latin typeface="Georgia" pitchFamily="18" charset="0"/>
            </a:endParaRPr>
          </a:p>
        </p:txBody>
      </p:sp>
      <p:sp>
        <p:nvSpPr>
          <p:cNvPr id="17411" name="Rectangle 6"/>
          <p:cNvSpPr>
            <a:spLocks noGrp="1" noChangeArrowheads="1"/>
          </p:cNvSpPr>
          <p:nvPr>
            <p:ph idx="1"/>
          </p:nvPr>
        </p:nvSpPr>
        <p:spPr>
          <a:xfrm>
            <a:off x="304800" y="1600200"/>
            <a:ext cx="8153400" cy="4648200"/>
          </a:xfrm>
        </p:spPr>
        <p:txBody>
          <a:bodyPr/>
          <a:lstStyle/>
          <a:p>
            <a:pPr eaLnBrk="1" hangingPunct="1">
              <a:buClrTx/>
            </a:pPr>
            <a:r>
              <a:rPr lang="en-US" smtClean="0"/>
              <a:t>Unless the student is confined to an area and is physically prevented from leaving, it is not considered seclusion to:</a:t>
            </a:r>
          </a:p>
          <a:p>
            <a:pPr lvl="1" eaLnBrk="1" hangingPunct="1">
              <a:buClrTx/>
            </a:pPr>
            <a:r>
              <a:rPr lang="en-US" sz="2800" smtClean="0">
                <a:solidFill>
                  <a:schemeClr val="tx1"/>
                </a:solidFill>
              </a:rPr>
              <a:t>Direct a disruptive student to temporarily separate himself or herself from the activity in the classroom to regain control, </a:t>
            </a:r>
          </a:p>
          <a:p>
            <a:pPr lvl="1" eaLnBrk="1" hangingPunct="1">
              <a:buClrTx/>
            </a:pPr>
            <a:r>
              <a:rPr lang="en-US" sz="2800" smtClean="0">
                <a:solidFill>
                  <a:schemeClr val="tx1"/>
                </a:solidFill>
              </a:rPr>
              <a:t>Directing a student to temporarily remain in the classroom to complete tasks while other students participate in activities outside of the classroom. </a:t>
            </a:r>
          </a:p>
        </p:txBody>
      </p:sp>
      <p:sp>
        <p:nvSpPr>
          <p:cNvPr id="17412" name="Slide Number Placeholder 5"/>
          <p:cNvSpPr>
            <a:spLocks noGrp="1"/>
          </p:cNvSpPr>
          <p:nvPr>
            <p:ph type="sldNum" sz="quarter" idx="12"/>
          </p:nvPr>
        </p:nvSpPr>
        <p:spPr bwMode="auto">
          <a:noFill/>
          <a:ln>
            <a:miter lim="800000"/>
            <a:headEnd/>
            <a:tailEnd/>
          </a:ln>
        </p:spPr>
        <p:txBody>
          <a:bodyPr/>
          <a:lstStyle/>
          <a:p>
            <a:fld id="{B259B42E-9425-4C23-A0F3-C2648D433DF6}" type="slidenum">
              <a:rPr lang="en-US"/>
              <a:pPr/>
              <a:t>13</a:t>
            </a:fld>
            <a:endParaRPr lang="en-US"/>
          </a:p>
        </p:txBody>
      </p:sp>
      <p:pic>
        <p:nvPicPr>
          <p:cNvPr id="17413" name="Picture 4" descr="dpiIogoBW.tif"/>
          <p:cNvPicPr>
            <a:picLocks noChangeAspect="1"/>
          </p:cNvPicPr>
          <p:nvPr>
            <p:custDataLst>
              <p:tags r:id="rId2"/>
            </p:custDataLst>
          </p:nvPr>
        </p:nvPicPr>
        <p:blipFill>
          <a:blip r:embed="rId5" cstate="print"/>
          <a:srcRect/>
          <a:stretch>
            <a:fillRect/>
          </a:stretch>
        </p:blipFill>
        <p:spPr bwMode="auto">
          <a:xfrm>
            <a:off x="7500938" y="6019800"/>
            <a:ext cx="1643062" cy="838200"/>
          </a:xfrm>
          <a:prstGeom prst="rect">
            <a:avLst/>
          </a:prstGeom>
          <a:noFill/>
          <a:ln w="9525">
            <a:noFill/>
            <a:miter lim="800000"/>
            <a:headEnd/>
            <a:tailEnd/>
          </a:ln>
        </p:spPr>
      </p:pic>
    </p:spTree>
    <p:custDataLst>
      <p:tags r:id="rId1"/>
    </p:custData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457200" y="762000"/>
            <a:ext cx="8229600" cy="1066800"/>
          </a:xfrm>
        </p:spPr>
        <p:txBody>
          <a:bodyPr>
            <a:noAutofit/>
          </a:bodyPr>
          <a:lstStyle/>
          <a:p>
            <a:pPr eaLnBrk="1" hangingPunct="1"/>
            <a:r>
              <a:rPr lang="en-US" sz="4400" i="1" smtClean="0">
                <a:solidFill>
                  <a:schemeClr val="tx1"/>
                </a:solidFill>
                <a:latin typeface="Georgia" pitchFamily="18" charset="0"/>
              </a:rPr>
              <a:t>Notification Requirements</a:t>
            </a:r>
            <a:endParaRPr lang="en-US" sz="4400" smtClean="0">
              <a:solidFill>
                <a:schemeClr val="tx1"/>
              </a:solidFill>
              <a:latin typeface="Georgia" pitchFamily="18" charset="0"/>
            </a:endParaRPr>
          </a:p>
        </p:txBody>
      </p:sp>
      <p:sp>
        <p:nvSpPr>
          <p:cNvPr id="6" name="Content Placeholder 5"/>
          <p:cNvSpPr>
            <a:spLocks noGrp="1"/>
          </p:cNvSpPr>
          <p:nvPr>
            <p:ph idx="1"/>
          </p:nvPr>
        </p:nvSpPr>
        <p:spPr>
          <a:xfrm>
            <a:off x="457200" y="2249488"/>
            <a:ext cx="8229600" cy="3541712"/>
          </a:xfrm>
        </p:spPr>
        <p:txBody>
          <a:bodyPr/>
          <a:lstStyle/>
          <a:p>
            <a:pPr eaLnBrk="1" hangingPunct="1">
              <a:buClrTx/>
            </a:pPr>
            <a:r>
              <a:rPr lang="en-US" smtClean="0"/>
              <a:t>If seclusion and/or physical restraint is used on a student at school, the principal or designee must:</a:t>
            </a:r>
          </a:p>
          <a:p>
            <a:pPr lvl="1" eaLnBrk="1" hangingPunct="1">
              <a:buClrTx/>
            </a:pPr>
            <a:r>
              <a:rPr lang="en-US" sz="2800" smtClean="0">
                <a:solidFill>
                  <a:schemeClr val="tx1"/>
                </a:solidFill>
              </a:rPr>
              <a:t>As soon as possible, but no later than one business day after the incident, notify the student’s parent of the incident and of the availability of the written report.</a:t>
            </a:r>
            <a:endParaRPr lang="en-US" smtClean="0"/>
          </a:p>
        </p:txBody>
      </p:sp>
      <p:sp>
        <p:nvSpPr>
          <p:cNvPr id="18436" name="Slide Number Placeholder 5"/>
          <p:cNvSpPr>
            <a:spLocks noGrp="1"/>
          </p:cNvSpPr>
          <p:nvPr>
            <p:ph type="sldNum" sz="quarter" idx="12"/>
          </p:nvPr>
        </p:nvSpPr>
        <p:spPr bwMode="auto">
          <a:noFill/>
          <a:ln>
            <a:miter lim="800000"/>
            <a:headEnd/>
            <a:tailEnd/>
          </a:ln>
        </p:spPr>
        <p:txBody>
          <a:bodyPr/>
          <a:lstStyle/>
          <a:p>
            <a:fld id="{9857DF18-8CD9-4E38-8220-74C656AC0BBC}" type="slidenum">
              <a:rPr lang="en-US"/>
              <a:pPr/>
              <a:t>14</a:t>
            </a:fld>
            <a:endParaRPr lang="en-US"/>
          </a:p>
        </p:txBody>
      </p:sp>
      <p:sp>
        <p:nvSpPr>
          <p:cNvPr id="14341" name="Rectangle 3"/>
          <p:cNvSpPr>
            <a:spLocks noGrp="1" noChangeArrowheads="1"/>
          </p:cNvSpPr>
          <p:nvPr>
            <p:ph type="body" idx="4294967295"/>
          </p:nvPr>
        </p:nvSpPr>
        <p:spPr>
          <a:xfrm>
            <a:off x="381000" y="1905000"/>
            <a:ext cx="8001000" cy="3810000"/>
          </a:xfrm>
        </p:spPr>
        <p:txBody>
          <a:bodyPr>
            <a:normAutofit/>
          </a:bodyPr>
          <a:lstStyle/>
          <a:p>
            <a:pPr marL="365760" indent="-256032" eaLnBrk="1" fontAlgn="auto" hangingPunct="1">
              <a:lnSpc>
                <a:spcPct val="90000"/>
              </a:lnSpc>
              <a:spcAft>
                <a:spcPts val="0"/>
              </a:spcAft>
              <a:buClr>
                <a:schemeClr val="accent3"/>
              </a:buClr>
              <a:buFont typeface="Georgia" pitchFamily="18" charset="0"/>
              <a:buNone/>
              <a:defRPr/>
            </a:pPr>
            <a:endParaRPr lang="en-US" sz="2400" b="1" dirty="0" smtClean="0">
              <a:solidFill>
                <a:schemeClr val="accent1"/>
              </a:solidFill>
            </a:endParaRPr>
          </a:p>
          <a:p>
            <a:pPr marL="658368" lvl="1" indent="-246888" eaLnBrk="1" fontAlgn="auto" hangingPunct="1">
              <a:lnSpc>
                <a:spcPct val="90000"/>
              </a:lnSpc>
              <a:spcBef>
                <a:spcPts val="600"/>
              </a:spcBef>
              <a:spcAft>
                <a:spcPts val="0"/>
              </a:spcAft>
              <a:buFont typeface="Georgia"/>
              <a:buChar char="▫"/>
              <a:defRPr/>
            </a:pPr>
            <a:endParaRPr lang="en-US" b="1" dirty="0" smtClean="0">
              <a:solidFill>
                <a:schemeClr val="accent1"/>
              </a:solidFill>
            </a:endParaRPr>
          </a:p>
          <a:p>
            <a:pPr lvl="8">
              <a:lnSpc>
                <a:spcPct val="90000"/>
              </a:lnSpc>
              <a:spcBef>
                <a:spcPts val="600"/>
              </a:spcBef>
              <a:buFont typeface="Wingdings" pitchFamily="2" charset="2"/>
              <a:buNone/>
              <a:defRPr/>
            </a:pPr>
            <a:endParaRPr lang="en-US" sz="800" b="1" dirty="0" smtClean="0">
              <a:solidFill>
                <a:schemeClr val="accent1"/>
              </a:solidFill>
            </a:endParaRPr>
          </a:p>
        </p:txBody>
      </p:sp>
      <p:pic>
        <p:nvPicPr>
          <p:cNvPr id="18438" name="Picture 6" descr="dpiIogoBW.tif"/>
          <p:cNvPicPr>
            <a:picLocks noChangeAspect="1"/>
          </p:cNvPicPr>
          <p:nvPr>
            <p:custDataLst>
              <p:tags r:id="rId2"/>
            </p:custDataLst>
          </p:nvPr>
        </p:nvPicPr>
        <p:blipFill>
          <a:blip r:embed="rId5" cstate="print"/>
          <a:srcRect/>
          <a:stretch>
            <a:fillRect/>
          </a:stretch>
        </p:blipFill>
        <p:spPr bwMode="auto">
          <a:xfrm>
            <a:off x="7500938" y="6019800"/>
            <a:ext cx="1643062" cy="838200"/>
          </a:xfrm>
          <a:prstGeom prst="rect">
            <a:avLst/>
          </a:prstGeom>
          <a:noFill/>
          <a:ln w="9525">
            <a:noFill/>
            <a:miter lim="800000"/>
            <a:headEnd/>
            <a:tailEnd/>
          </a:ln>
        </p:spPr>
      </p:pic>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2000"/>
                                        <p:tgtEl>
                                          <p:spTgt spid="6">
                                            <p:txEl>
                                              <p:pRg st="0" end="0"/>
                                            </p:txEl>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Effect transition="in" filter="fade">
                                      <p:cBhvr>
                                        <p:cTn id="11" dur="20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609600"/>
            <a:ext cx="8229600" cy="1066800"/>
          </a:xfrm>
        </p:spPr>
        <p:txBody>
          <a:bodyPr>
            <a:normAutofit/>
          </a:bodyPr>
          <a:lstStyle/>
          <a:p>
            <a:pPr eaLnBrk="1" fontAlgn="auto" hangingPunct="1">
              <a:spcAft>
                <a:spcPts val="0"/>
              </a:spcAft>
              <a:defRPr/>
            </a:pPr>
            <a:r>
              <a:rPr lang="en-US" sz="4400" i="1" dirty="0" smtClean="0">
                <a:solidFill>
                  <a:schemeClr val="tx1"/>
                </a:solidFill>
                <a:latin typeface="+mn-lt"/>
              </a:rPr>
              <a:t>Reporting Requirements</a:t>
            </a:r>
          </a:p>
        </p:txBody>
      </p:sp>
      <p:sp>
        <p:nvSpPr>
          <p:cNvPr id="15363" name="Content Placeholder 2"/>
          <p:cNvSpPr>
            <a:spLocks noGrp="1"/>
          </p:cNvSpPr>
          <p:nvPr>
            <p:ph idx="1"/>
          </p:nvPr>
        </p:nvSpPr>
        <p:spPr>
          <a:xfrm>
            <a:off x="381000" y="1752600"/>
            <a:ext cx="8229600" cy="4876800"/>
          </a:xfrm>
        </p:spPr>
        <p:txBody>
          <a:bodyPr>
            <a:normAutofit/>
          </a:bodyPr>
          <a:lstStyle/>
          <a:p>
            <a:pPr lvl="1" eaLnBrk="1" hangingPunct="1">
              <a:lnSpc>
                <a:spcPct val="90000"/>
              </a:lnSpc>
              <a:buClrTx/>
            </a:pPr>
            <a:r>
              <a:rPr lang="en-US" sz="2800" smtClean="0">
                <a:solidFill>
                  <a:schemeClr val="tx1"/>
                </a:solidFill>
              </a:rPr>
              <a:t>Within two business days after the incident, after consulting with school staff present, prepare a written report containing all of the following information:</a:t>
            </a:r>
          </a:p>
          <a:p>
            <a:pPr lvl="2" eaLnBrk="1" hangingPunct="1">
              <a:lnSpc>
                <a:spcPct val="90000"/>
              </a:lnSpc>
              <a:buClrTx/>
            </a:pPr>
            <a:r>
              <a:rPr lang="en-US" sz="2800" smtClean="0">
                <a:solidFill>
                  <a:schemeClr val="tx1"/>
                </a:solidFill>
              </a:rPr>
              <a:t>The student’s name,</a:t>
            </a:r>
          </a:p>
          <a:p>
            <a:pPr lvl="2" eaLnBrk="1" hangingPunct="1">
              <a:lnSpc>
                <a:spcPct val="90000"/>
              </a:lnSpc>
              <a:buClrTx/>
            </a:pPr>
            <a:r>
              <a:rPr lang="en-US" sz="2800" smtClean="0">
                <a:solidFill>
                  <a:schemeClr val="tx1"/>
                </a:solidFill>
              </a:rPr>
              <a:t>The date, time, and duration of the incident,</a:t>
            </a:r>
          </a:p>
          <a:p>
            <a:pPr lvl="2" eaLnBrk="1" hangingPunct="1">
              <a:lnSpc>
                <a:spcPct val="90000"/>
              </a:lnSpc>
              <a:buClrTx/>
            </a:pPr>
            <a:r>
              <a:rPr lang="en-US" sz="2800" smtClean="0">
                <a:solidFill>
                  <a:schemeClr val="tx1"/>
                </a:solidFill>
              </a:rPr>
              <a:t>A description of the incident including a  description of the student’s behavior before and after the incident, and</a:t>
            </a:r>
          </a:p>
          <a:p>
            <a:pPr lvl="2" eaLnBrk="1" hangingPunct="1">
              <a:lnSpc>
                <a:spcPct val="90000"/>
              </a:lnSpc>
              <a:buClrTx/>
            </a:pPr>
            <a:r>
              <a:rPr lang="en-US" sz="2800" smtClean="0">
                <a:solidFill>
                  <a:schemeClr val="tx1"/>
                </a:solidFill>
              </a:rPr>
              <a:t>The names and titles of school staff present during the incident.</a:t>
            </a:r>
          </a:p>
          <a:p>
            <a:pPr eaLnBrk="1" hangingPunct="1">
              <a:lnSpc>
                <a:spcPct val="90000"/>
              </a:lnSpc>
              <a:spcBef>
                <a:spcPts val="600"/>
              </a:spcBef>
              <a:buFont typeface="Georgia" pitchFamily="18" charset="0"/>
              <a:buChar char="●"/>
            </a:pPr>
            <a:endParaRPr lang="en-US" smtClean="0"/>
          </a:p>
        </p:txBody>
      </p:sp>
      <p:sp>
        <p:nvSpPr>
          <p:cNvPr id="19460" name="Slide Number Placeholder 3"/>
          <p:cNvSpPr>
            <a:spLocks noGrp="1"/>
          </p:cNvSpPr>
          <p:nvPr>
            <p:ph type="sldNum" sz="quarter" idx="12"/>
          </p:nvPr>
        </p:nvSpPr>
        <p:spPr bwMode="auto">
          <a:noFill/>
          <a:ln>
            <a:miter lim="800000"/>
            <a:headEnd/>
            <a:tailEnd/>
          </a:ln>
        </p:spPr>
        <p:txBody>
          <a:bodyPr/>
          <a:lstStyle/>
          <a:p>
            <a:fld id="{D29CDB1E-A94F-4EDA-92C8-CA7824FDF730}" type="slidenum">
              <a:rPr lang="en-US"/>
              <a:pPr/>
              <a:t>15</a:t>
            </a:fld>
            <a:endParaRPr lang="en-US"/>
          </a:p>
        </p:txBody>
      </p:sp>
      <p:pic>
        <p:nvPicPr>
          <p:cNvPr id="19461" name="Picture 4" descr="dpiIogoBW.tif"/>
          <p:cNvPicPr>
            <a:picLocks noChangeAspect="1"/>
          </p:cNvPicPr>
          <p:nvPr>
            <p:custDataLst>
              <p:tags r:id="rId2"/>
            </p:custDataLst>
          </p:nvPr>
        </p:nvPicPr>
        <p:blipFill>
          <a:blip r:embed="rId5" cstate="print"/>
          <a:srcRect/>
          <a:stretch>
            <a:fillRect/>
          </a:stretch>
        </p:blipFill>
        <p:spPr bwMode="auto">
          <a:xfrm>
            <a:off x="7500938" y="6019800"/>
            <a:ext cx="1643062" cy="838200"/>
          </a:xfrm>
          <a:prstGeom prst="rect">
            <a:avLst/>
          </a:prstGeom>
          <a:noFill/>
          <a:ln w="9525">
            <a:noFill/>
            <a:miter lim="800000"/>
            <a:headEnd/>
            <a:tailEnd/>
          </a:ln>
        </p:spPr>
      </p:pic>
    </p:spTree>
    <p:custDataLst>
      <p:tags r:id="rId1"/>
    </p:custData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normAutofit/>
          </a:bodyPr>
          <a:lstStyle/>
          <a:p>
            <a:pPr eaLnBrk="1" fontAlgn="auto" hangingPunct="1">
              <a:spcAft>
                <a:spcPts val="0"/>
              </a:spcAft>
              <a:defRPr/>
            </a:pPr>
            <a:r>
              <a:rPr lang="en-US" sz="4400" i="1" dirty="0" smtClean="0">
                <a:solidFill>
                  <a:schemeClr val="tx1"/>
                </a:solidFill>
                <a:latin typeface="+mn-lt"/>
              </a:rPr>
              <a:t>Reporting Requirements</a:t>
            </a:r>
          </a:p>
        </p:txBody>
      </p:sp>
      <p:sp>
        <p:nvSpPr>
          <p:cNvPr id="20483" name="Content Placeholder 2"/>
          <p:cNvSpPr>
            <a:spLocks noGrp="1"/>
          </p:cNvSpPr>
          <p:nvPr>
            <p:ph idx="1"/>
          </p:nvPr>
        </p:nvSpPr>
        <p:spPr/>
        <p:txBody>
          <a:bodyPr/>
          <a:lstStyle/>
          <a:p>
            <a:pPr lvl="1" eaLnBrk="1" hangingPunct="1">
              <a:buClrTx/>
            </a:pPr>
            <a:r>
              <a:rPr lang="en-US" sz="2800" smtClean="0">
                <a:solidFill>
                  <a:schemeClr val="tx1"/>
                </a:solidFill>
              </a:rPr>
              <a:t>The written report must be kept at the school and made available for review by the student’s parents within three business days of the incident.</a:t>
            </a:r>
          </a:p>
          <a:p>
            <a:pPr eaLnBrk="1" hangingPunct="1">
              <a:buFont typeface="Georgia" pitchFamily="18" charset="0"/>
              <a:buNone/>
            </a:pPr>
            <a:endParaRPr lang="en-US" smtClean="0"/>
          </a:p>
        </p:txBody>
      </p:sp>
      <p:sp>
        <p:nvSpPr>
          <p:cNvPr id="20484" name="Slide Number Placeholder 3"/>
          <p:cNvSpPr>
            <a:spLocks noGrp="1"/>
          </p:cNvSpPr>
          <p:nvPr>
            <p:ph type="sldNum" sz="quarter" idx="12"/>
          </p:nvPr>
        </p:nvSpPr>
        <p:spPr bwMode="auto">
          <a:noFill/>
          <a:ln>
            <a:miter lim="800000"/>
            <a:headEnd/>
            <a:tailEnd/>
          </a:ln>
        </p:spPr>
        <p:txBody>
          <a:bodyPr/>
          <a:lstStyle/>
          <a:p>
            <a:fld id="{D5338AAA-A170-4335-98E8-D3EF5427F588}" type="slidenum">
              <a:rPr lang="en-US"/>
              <a:pPr/>
              <a:t>16</a:t>
            </a:fld>
            <a:endParaRPr lang="en-US"/>
          </a:p>
        </p:txBody>
      </p:sp>
      <p:pic>
        <p:nvPicPr>
          <p:cNvPr id="20485" name="Picture 4" descr="dpiIogoBW.tif"/>
          <p:cNvPicPr>
            <a:picLocks noChangeAspect="1"/>
          </p:cNvPicPr>
          <p:nvPr>
            <p:custDataLst>
              <p:tags r:id="rId2"/>
            </p:custDataLst>
          </p:nvPr>
        </p:nvPicPr>
        <p:blipFill>
          <a:blip r:embed="rId5" cstate="print"/>
          <a:srcRect/>
          <a:stretch>
            <a:fillRect/>
          </a:stretch>
        </p:blipFill>
        <p:spPr bwMode="auto">
          <a:xfrm>
            <a:off x="7500938" y="6019800"/>
            <a:ext cx="1643062" cy="838200"/>
          </a:xfrm>
          <a:prstGeom prst="rect">
            <a:avLst/>
          </a:prstGeom>
          <a:noFill/>
          <a:ln w="9525">
            <a:noFill/>
            <a:miter lim="800000"/>
            <a:headEnd/>
            <a:tailEnd/>
          </a:ln>
        </p:spPr>
      </p:pic>
    </p:spTree>
    <p:custDataLst>
      <p:tags r:id="rId1"/>
    </p:custData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57200" y="838200"/>
            <a:ext cx="8229600" cy="1066800"/>
          </a:xfrm>
        </p:spPr>
        <p:txBody>
          <a:bodyPr>
            <a:normAutofit/>
          </a:bodyPr>
          <a:lstStyle/>
          <a:p>
            <a:pPr eaLnBrk="1" fontAlgn="auto" hangingPunct="1">
              <a:spcAft>
                <a:spcPts val="0"/>
              </a:spcAft>
              <a:defRPr/>
            </a:pPr>
            <a:r>
              <a:rPr lang="en-US" sz="4400" i="1" dirty="0" smtClean="0">
                <a:solidFill>
                  <a:schemeClr val="tx1"/>
                </a:solidFill>
                <a:latin typeface="+mn-lt"/>
              </a:rPr>
              <a:t>Reporting Requirements</a:t>
            </a:r>
          </a:p>
        </p:txBody>
      </p:sp>
      <p:sp>
        <p:nvSpPr>
          <p:cNvPr id="21507" name="Content Placeholder 2"/>
          <p:cNvSpPr>
            <a:spLocks noGrp="1"/>
          </p:cNvSpPr>
          <p:nvPr>
            <p:ph idx="1"/>
          </p:nvPr>
        </p:nvSpPr>
        <p:spPr>
          <a:xfrm>
            <a:off x="381000" y="2133600"/>
            <a:ext cx="8229600" cy="4086225"/>
          </a:xfrm>
        </p:spPr>
        <p:txBody>
          <a:bodyPr>
            <a:spAutoFit/>
          </a:bodyPr>
          <a:lstStyle/>
          <a:p>
            <a:pPr eaLnBrk="1" hangingPunct="1">
              <a:buClrTx/>
            </a:pPr>
            <a:r>
              <a:rPr lang="en-US" smtClean="0"/>
              <a:t>Each year, by September 1, the principal or designee must submit to the school board a report:</a:t>
            </a:r>
          </a:p>
          <a:p>
            <a:pPr eaLnBrk="1" hangingPunct="1">
              <a:buClrTx/>
            </a:pPr>
            <a:r>
              <a:rPr lang="en-US" smtClean="0"/>
              <a:t>of the number of incidents of seclusion and physical restraint in the previous year, </a:t>
            </a:r>
          </a:p>
          <a:p>
            <a:pPr eaLnBrk="1" hangingPunct="1">
              <a:buClrTx/>
            </a:pPr>
            <a:r>
              <a:rPr lang="en-US" smtClean="0"/>
              <a:t>the total number of students involved in the incidents, and </a:t>
            </a:r>
          </a:p>
          <a:p>
            <a:pPr eaLnBrk="1" hangingPunct="1">
              <a:buClrTx/>
            </a:pPr>
            <a:r>
              <a:rPr lang="en-US" smtClean="0"/>
              <a:t>the total number of students with disabilities involved in the incidents.</a:t>
            </a:r>
            <a:endParaRPr lang="en-US" sz="3000" smtClean="0">
              <a:solidFill>
                <a:schemeClr val="accent1"/>
              </a:solidFill>
            </a:endParaRPr>
          </a:p>
        </p:txBody>
      </p:sp>
      <p:sp>
        <p:nvSpPr>
          <p:cNvPr id="21508" name="Slide Number Placeholder 3"/>
          <p:cNvSpPr>
            <a:spLocks noGrp="1"/>
          </p:cNvSpPr>
          <p:nvPr>
            <p:ph type="sldNum" sz="quarter" idx="12"/>
          </p:nvPr>
        </p:nvSpPr>
        <p:spPr bwMode="auto">
          <a:noFill/>
          <a:ln>
            <a:miter lim="800000"/>
            <a:headEnd/>
            <a:tailEnd/>
          </a:ln>
        </p:spPr>
        <p:txBody>
          <a:bodyPr/>
          <a:lstStyle/>
          <a:p>
            <a:fld id="{20E732AE-AC3A-4B9A-A890-65DCEA57569E}" type="slidenum">
              <a:rPr lang="en-US"/>
              <a:pPr/>
              <a:t>17</a:t>
            </a:fld>
            <a:endParaRPr lang="en-US"/>
          </a:p>
        </p:txBody>
      </p:sp>
      <p:pic>
        <p:nvPicPr>
          <p:cNvPr id="21509" name="Picture 4" descr="dpiIogoBW.tif"/>
          <p:cNvPicPr>
            <a:picLocks noChangeAspect="1"/>
          </p:cNvPicPr>
          <p:nvPr>
            <p:custDataLst>
              <p:tags r:id="rId2"/>
            </p:custDataLst>
          </p:nvPr>
        </p:nvPicPr>
        <p:blipFill>
          <a:blip r:embed="rId5" cstate="print"/>
          <a:srcRect/>
          <a:stretch>
            <a:fillRect/>
          </a:stretch>
        </p:blipFill>
        <p:spPr bwMode="auto">
          <a:xfrm>
            <a:off x="7500938" y="6019800"/>
            <a:ext cx="1643062" cy="838200"/>
          </a:xfrm>
          <a:prstGeom prst="rect">
            <a:avLst/>
          </a:prstGeom>
          <a:noFill/>
          <a:ln w="9525">
            <a:noFill/>
            <a:miter lim="800000"/>
            <a:headEnd/>
            <a:tailEnd/>
          </a:ln>
        </p:spPr>
      </p:pic>
    </p:spTree>
    <p:custDataLst>
      <p:tags r:id="rId1"/>
    </p:custData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p:txBody>
          <a:bodyPr>
            <a:noAutofit/>
          </a:bodyPr>
          <a:lstStyle/>
          <a:p>
            <a:pPr eaLnBrk="1" hangingPunct="1"/>
            <a:r>
              <a:rPr lang="en-US" sz="4400" i="1" smtClean="0">
                <a:solidFill>
                  <a:schemeClr val="tx1"/>
                </a:solidFill>
                <a:latin typeface="Georgia" pitchFamily="18" charset="0"/>
              </a:rPr>
              <a:t>Training Requirements</a:t>
            </a:r>
            <a:endParaRPr lang="en-US" sz="4400" smtClean="0">
              <a:solidFill>
                <a:schemeClr val="tx1"/>
              </a:solidFill>
              <a:latin typeface="Georgia" pitchFamily="18" charset="0"/>
            </a:endParaRPr>
          </a:p>
        </p:txBody>
      </p:sp>
      <p:sp>
        <p:nvSpPr>
          <p:cNvPr id="18436" name="Content Placeholder 5"/>
          <p:cNvSpPr>
            <a:spLocks noGrp="1"/>
          </p:cNvSpPr>
          <p:nvPr>
            <p:ph idx="1"/>
          </p:nvPr>
        </p:nvSpPr>
        <p:spPr>
          <a:xfrm>
            <a:off x="457200" y="2249488"/>
            <a:ext cx="8229600" cy="4046537"/>
          </a:xfrm>
        </p:spPr>
        <p:txBody>
          <a:bodyPr>
            <a:spAutoFit/>
          </a:bodyPr>
          <a:lstStyle/>
          <a:p>
            <a:pPr eaLnBrk="1" hangingPunct="1">
              <a:buClrTx/>
            </a:pPr>
            <a:r>
              <a:rPr lang="en-US" smtClean="0"/>
              <a:t>No school staff may use physical restraint unless he or she has received training.</a:t>
            </a:r>
          </a:p>
          <a:p>
            <a:pPr eaLnBrk="1" hangingPunct="1">
              <a:buClrTx/>
            </a:pPr>
            <a:r>
              <a:rPr lang="en-US" smtClean="0"/>
              <a:t>Each school where physical restraint may be used must have at least one staff member who has received training.</a:t>
            </a:r>
          </a:p>
          <a:p>
            <a:pPr eaLnBrk="1" hangingPunct="1">
              <a:buClrTx/>
            </a:pPr>
            <a:r>
              <a:rPr lang="en-US" smtClean="0"/>
              <a:t>The school must keep a record of the training received by staff, including information about how long the training is considered valid by the training program.</a:t>
            </a:r>
            <a:endParaRPr lang="en-US" sz="3000" smtClean="0"/>
          </a:p>
        </p:txBody>
      </p:sp>
      <p:sp>
        <p:nvSpPr>
          <p:cNvPr id="22532" name="Slide Number Placeholder 5"/>
          <p:cNvSpPr>
            <a:spLocks noGrp="1"/>
          </p:cNvSpPr>
          <p:nvPr>
            <p:ph type="sldNum" sz="quarter" idx="12"/>
          </p:nvPr>
        </p:nvSpPr>
        <p:spPr bwMode="auto">
          <a:noFill/>
          <a:ln>
            <a:miter lim="800000"/>
            <a:headEnd/>
            <a:tailEnd/>
          </a:ln>
        </p:spPr>
        <p:txBody>
          <a:bodyPr/>
          <a:lstStyle/>
          <a:p>
            <a:fld id="{EACFBAF6-9306-499A-8890-2DBD727A96BA}" type="slidenum">
              <a:rPr lang="en-US"/>
              <a:pPr/>
              <a:t>18</a:t>
            </a:fld>
            <a:endParaRPr lang="en-US"/>
          </a:p>
        </p:txBody>
      </p:sp>
      <p:pic>
        <p:nvPicPr>
          <p:cNvPr id="22533" name="Picture 4" descr="dpiIogoBW.tif"/>
          <p:cNvPicPr>
            <a:picLocks noChangeAspect="1"/>
          </p:cNvPicPr>
          <p:nvPr>
            <p:custDataLst>
              <p:tags r:id="rId2"/>
            </p:custDataLst>
          </p:nvPr>
        </p:nvPicPr>
        <p:blipFill>
          <a:blip r:embed="rId5" cstate="print"/>
          <a:srcRect/>
          <a:stretch>
            <a:fillRect/>
          </a:stretch>
        </p:blipFill>
        <p:spPr bwMode="auto">
          <a:xfrm>
            <a:off x="7500938" y="6019800"/>
            <a:ext cx="1643062" cy="838200"/>
          </a:xfrm>
          <a:prstGeom prst="rect">
            <a:avLst/>
          </a:prstGeom>
          <a:noFill/>
          <a:ln w="9525">
            <a:noFill/>
            <a:miter lim="800000"/>
            <a:headEnd/>
            <a:tailEnd/>
          </a:ln>
        </p:spPr>
      </p:pic>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8436">
                                            <p:txEl>
                                              <p:pRg st="0" end="0"/>
                                            </p:txEl>
                                          </p:spTgt>
                                        </p:tgtEl>
                                        <p:attrNameLst>
                                          <p:attrName>style.visibility</p:attrName>
                                        </p:attrNameLst>
                                      </p:cBhvr>
                                      <p:to>
                                        <p:strVal val="visible"/>
                                      </p:to>
                                    </p:set>
                                    <p:animEffect transition="in" filter="fade">
                                      <p:cBhvr>
                                        <p:cTn id="7" dur="2000"/>
                                        <p:tgtEl>
                                          <p:spTgt spid="18436">
                                            <p:txEl>
                                              <p:pRg st="0" end="0"/>
                                            </p:txEl>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18436">
                                            <p:txEl>
                                              <p:pRg st="1" end="1"/>
                                            </p:txEl>
                                          </p:spTgt>
                                        </p:tgtEl>
                                        <p:attrNameLst>
                                          <p:attrName>style.visibility</p:attrName>
                                        </p:attrNameLst>
                                      </p:cBhvr>
                                      <p:to>
                                        <p:strVal val="visible"/>
                                      </p:to>
                                    </p:set>
                                    <p:animEffect transition="in" filter="fade">
                                      <p:cBhvr>
                                        <p:cTn id="11" dur="2000"/>
                                        <p:tgtEl>
                                          <p:spTgt spid="18436">
                                            <p:txEl>
                                              <p:pRg st="1" end="1"/>
                                            </p:txEl>
                                          </p:spTgt>
                                        </p:tgtEl>
                                      </p:cBhvr>
                                    </p:animEffect>
                                  </p:childTnLst>
                                </p:cTn>
                              </p:par>
                            </p:childTnLst>
                          </p:cTn>
                        </p:par>
                        <p:par>
                          <p:cTn id="12" fill="hold">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18436">
                                            <p:txEl>
                                              <p:pRg st="2" end="2"/>
                                            </p:txEl>
                                          </p:spTgt>
                                        </p:tgtEl>
                                        <p:attrNameLst>
                                          <p:attrName>style.visibility</p:attrName>
                                        </p:attrNameLst>
                                      </p:cBhvr>
                                      <p:to>
                                        <p:strVal val="visible"/>
                                      </p:to>
                                    </p:set>
                                    <p:animEffect transition="in" filter="fade">
                                      <p:cBhvr>
                                        <p:cTn id="15" dur="2000"/>
                                        <p:tgtEl>
                                          <p:spTgt spid="1843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6"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219200"/>
          </a:xfrm>
        </p:spPr>
        <p:txBody>
          <a:bodyPr>
            <a:normAutofit/>
          </a:bodyPr>
          <a:lstStyle/>
          <a:p>
            <a:pPr eaLnBrk="1" fontAlgn="auto" hangingPunct="1">
              <a:spcAft>
                <a:spcPts val="0"/>
              </a:spcAft>
              <a:defRPr/>
            </a:pPr>
            <a:r>
              <a:rPr lang="en-US" sz="4400" i="1" dirty="0" smtClean="0">
                <a:solidFill>
                  <a:schemeClr val="tx1"/>
                </a:solidFill>
                <a:latin typeface="+mn-lt"/>
              </a:rPr>
              <a:t>Training</a:t>
            </a:r>
            <a:r>
              <a:rPr lang="en-US" i="1" dirty="0" smtClean="0">
                <a:solidFill>
                  <a:schemeClr val="tx1"/>
                </a:solidFill>
                <a:latin typeface="+mn-lt"/>
              </a:rPr>
              <a:t> Requirements</a:t>
            </a:r>
            <a:endParaRPr lang="en-US" i="1" dirty="0">
              <a:solidFill>
                <a:schemeClr val="tx1"/>
              </a:solidFill>
              <a:latin typeface="+mn-lt"/>
            </a:endParaRPr>
          </a:p>
        </p:txBody>
      </p:sp>
      <p:sp>
        <p:nvSpPr>
          <p:cNvPr id="3" name="Content Placeholder 2"/>
          <p:cNvSpPr>
            <a:spLocks noGrp="1"/>
          </p:cNvSpPr>
          <p:nvPr>
            <p:ph idx="1"/>
          </p:nvPr>
        </p:nvSpPr>
        <p:spPr>
          <a:xfrm>
            <a:off x="457200" y="1600200"/>
            <a:ext cx="8229600" cy="4495800"/>
          </a:xfrm>
        </p:spPr>
        <p:txBody>
          <a:bodyPr/>
          <a:lstStyle/>
          <a:p>
            <a:pPr eaLnBrk="1" hangingPunct="1">
              <a:buClrTx/>
            </a:pPr>
            <a:r>
              <a:rPr lang="en-US" sz="1900" smtClean="0"/>
              <a:t>The training must include:</a:t>
            </a:r>
          </a:p>
          <a:p>
            <a:pPr lvl="1" eaLnBrk="1" hangingPunct="1">
              <a:buClrTx/>
            </a:pPr>
            <a:r>
              <a:rPr lang="en-US" sz="1900" smtClean="0">
                <a:solidFill>
                  <a:schemeClr val="tx1"/>
                </a:solidFill>
              </a:rPr>
              <a:t>Methods of preventing the need for physical restraint;</a:t>
            </a:r>
          </a:p>
          <a:p>
            <a:pPr lvl="1" eaLnBrk="1" hangingPunct="1">
              <a:buClrTx/>
            </a:pPr>
            <a:r>
              <a:rPr lang="en-US" sz="1900" smtClean="0">
                <a:solidFill>
                  <a:schemeClr val="tx1"/>
                </a:solidFill>
              </a:rPr>
              <a:t>Instruction in the identification and description of dangerous behavior indicating the need for physical restraint, and in methods of evaluating risk of harm to determine whether physical restraint is needed;</a:t>
            </a:r>
          </a:p>
          <a:p>
            <a:pPr lvl="1" eaLnBrk="1" hangingPunct="1">
              <a:buClrTx/>
            </a:pPr>
            <a:r>
              <a:rPr lang="en-US" sz="1900" smtClean="0">
                <a:solidFill>
                  <a:schemeClr val="tx1"/>
                </a:solidFill>
              </a:rPr>
              <a:t>Experience in administering and receiving various types of physical restraint;</a:t>
            </a:r>
          </a:p>
          <a:p>
            <a:pPr lvl="1" eaLnBrk="1" hangingPunct="1">
              <a:buClrTx/>
            </a:pPr>
            <a:r>
              <a:rPr lang="en-US" sz="1900" smtClean="0">
                <a:solidFill>
                  <a:schemeClr val="tx1"/>
                </a:solidFill>
              </a:rPr>
              <a:t>Instruction on the effects of physical restraint on the person restrained, methods of monitoring signs of physical distress, and techniques for determining when medical assistance may be needed;</a:t>
            </a:r>
          </a:p>
          <a:p>
            <a:pPr lvl="1" eaLnBrk="1" hangingPunct="1">
              <a:buClrTx/>
            </a:pPr>
            <a:r>
              <a:rPr lang="en-US" sz="1900" smtClean="0">
                <a:solidFill>
                  <a:schemeClr val="tx1"/>
                </a:solidFill>
              </a:rPr>
              <a:t>Instruction in documenting and reporting incidents of physical restraint; and</a:t>
            </a:r>
          </a:p>
          <a:p>
            <a:pPr lvl="1" eaLnBrk="1" hangingPunct="1">
              <a:buClrTx/>
            </a:pPr>
            <a:r>
              <a:rPr lang="en-US" sz="1900" smtClean="0">
                <a:solidFill>
                  <a:schemeClr val="tx1"/>
                </a:solidFill>
              </a:rPr>
              <a:t>Demonstration of proficiency in administering physical restraint.</a:t>
            </a:r>
            <a:endParaRPr lang="en-US" sz="1900" smtClean="0"/>
          </a:p>
        </p:txBody>
      </p:sp>
      <p:sp>
        <p:nvSpPr>
          <p:cNvPr id="23556" name="Slide Number Placeholder 3"/>
          <p:cNvSpPr>
            <a:spLocks noGrp="1"/>
          </p:cNvSpPr>
          <p:nvPr>
            <p:ph type="sldNum" sz="quarter" idx="12"/>
          </p:nvPr>
        </p:nvSpPr>
        <p:spPr bwMode="auto">
          <a:noFill/>
          <a:ln>
            <a:miter lim="800000"/>
            <a:headEnd/>
            <a:tailEnd/>
          </a:ln>
        </p:spPr>
        <p:txBody>
          <a:bodyPr/>
          <a:lstStyle/>
          <a:p>
            <a:fld id="{31D0A94B-7C36-43C9-9FE1-953D639F58C2}" type="slidenum">
              <a:rPr lang="en-US"/>
              <a:pPr/>
              <a:t>19</a:t>
            </a:fld>
            <a:endParaRPr lang="en-US"/>
          </a:p>
        </p:txBody>
      </p:sp>
      <p:pic>
        <p:nvPicPr>
          <p:cNvPr id="23557" name="Picture 4" descr="dpiIogoBW.tif"/>
          <p:cNvPicPr>
            <a:picLocks noChangeAspect="1"/>
          </p:cNvPicPr>
          <p:nvPr>
            <p:custDataLst>
              <p:tags r:id="rId2"/>
            </p:custDataLst>
          </p:nvPr>
        </p:nvPicPr>
        <p:blipFill>
          <a:blip r:embed="rId5" cstate="print"/>
          <a:srcRect/>
          <a:stretch>
            <a:fillRect/>
          </a:stretch>
        </p:blipFill>
        <p:spPr bwMode="auto">
          <a:xfrm>
            <a:off x="7500938" y="6019800"/>
            <a:ext cx="1643062" cy="838200"/>
          </a:xfrm>
          <a:prstGeom prst="rect">
            <a:avLst/>
          </a:prstGeom>
          <a:noFill/>
          <a:ln w="9525">
            <a:noFill/>
            <a:miter lim="800000"/>
            <a:headEnd/>
            <a:tailEnd/>
          </a:ln>
        </p:spPr>
      </p:pic>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2000"/>
                                        <p:tgtEl>
                                          <p:spTgt spid="3">
                                            <p:txEl>
                                              <p:pRg st="1" end="1"/>
                                            </p:txEl>
                                          </p:spTgt>
                                        </p:tgtEl>
                                      </p:cBhvr>
                                    </p:animEffect>
                                  </p:childTnLst>
                                </p:cTn>
                              </p:par>
                            </p:childTnLst>
                          </p:cTn>
                        </p:par>
                        <p:par>
                          <p:cTn id="12" fill="hold">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childTnLst>
                          </p:cTn>
                        </p:par>
                        <p:par>
                          <p:cTn id="16" fill="hold">
                            <p:stCondLst>
                              <p:cond delay="6000"/>
                            </p:stCondLst>
                            <p:childTnLst>
                              <p:par>
                                <p:cTn id="17" presetID="10"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2000"/>
                                        <p:tgtEl>
                                          <p:spTgt spid="3">
                                            <p:txEl>
                                              <p:pRg st="3" end="3"/>
                                            </p:txEl>
                                          </p:spTgt>
                                        </p:tgtEl>
                                      </p:cBhvr>
                                    </p:animEffect>
                                  </p:childTnLst>
                                </p:cTn>
                              </p:par>
                            </p:childTnLst>
                          </p:cTn>
                        </p:par>
                        <p:par>
                          <p:cTn id="20" fill="hold">
                            <p:stCondLst>
                              <p:cond delay="8000"/>
                            </p:stCondLst>
                            <p:childTnLst>
                              <p:par>
                                <p:cTn id="21" presetID="10" presetClass="entr" presetSubtype="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2000"/>
                                        <p:tgtEl>
                                          <p:spTgt spid="3">
                                            <p:txEl>
                                              <p:pRg st="4" end="4"/>
                                            </p:txEl>
                                          </p:spTgt>
                                        </p:tgtEl>
                                      </p:cBhvr>
                                    </p:animEffect>
                                  </p:childTnLst>
                                </p:cTn>
                              </p:par>
                            </p:childTnLst>
                          </p:cTn>
                        </p:par>
                        <p:par>
                          <p:cTn id="24" fill="hold">
                            <p:stCondLst>
                              <p:cond delay="10000"/>
                            </p:stCondLst>
                            <p:childTnLst>
                              <p:par>
                                <p:cTn id="25" presetID="10" presetClass="entr" presetSubtype="0"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2000"/>
                                        <p:tgtEl>
                                          <p:spTgt spid="3">
                                            <p:txEl>
                                              <p:pRg st="5" end="5"/>
                                            </p:txEl>
                                          </p:spTgt>
                                        </p:tgtEl>
                                      </p:cBhvr>
                                    </p:animEffect>
                                  </p:childTnLst>
                                </p:cTn>
                              </p:par>
                            </p:childTnLst>
                          </p:cTn>
                        </p:par>
                        <p:par>
                          <p:cTn id="28" fill="hold">
                            <p:stCondLst>
                              <p:cond delay="12000"/>
                            </p:stCondLst>
                            <p:childTnLst>
                              <p:par>
                                <p:cTn id="29" presetID="10" presetClass="entr" presetSubtype="0" fill="hold" grpId="0"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57200" y="838200"/>
            <a:ext cx="8229600" cy="1066800"/>
          </a:xfrm>
        </p:spPr>
        <p:txBody>
          <a:bodyPr/>
          <a:lstStyle/>
          <a:p>
            <a:pPr eaLnBrk="1" hangingPunct="1"/>
            <a:r>
              <a:rPr lang="en-US" sz="4400" i="1" smtClean="0">
                <a:solidFill>
                  <a:schemeClr val="tx1"/>
                </a:solidFill>
                <a:latin typeface="Georgia" pitchFamily="18" charset="0"/>
              </a:rPr>
              <a:t>Objectives</a:t>
            </a:r>
          </a:p>
        </p:txBody>
      </p:sp>
      <p:sp>
        <p:nvSpPr>
          <p:cNvPr id="6147" name="Content Placeholder 2"/>
          <p:cNvSpPr>
            <a:spLocks noGrp="1"/>
          </p:cNvSpPr>
          <p:nvPr>
            <p:ph idx="1"/>
          </p:nvPr>
        </p:nvSpPr>
        <p:spPr>
          <a:xfrm>
            <a:off x="381000" y="1981200"/>
            <a:ext cx="8763000" cy="4278313"/>
          </a:xfrm>
        </p:spPr>
        <p:txBody>
          <a:bodyPr>
            <a:spAutoFit/>
          </a:bodyPr>
          <a:lstStyle/>
          <a:p>
            <a:pPr eaLnBrk="1" hangingPunct="1">
              <a:buClrTx/>
            </a:pPr>
            <a:r>
              <a:rPr lang="en-US" smtClean="0"/>
              <a:t>Coverage</a:t>
            </a:r>
          </a:p>
          <a:p>
            <a:pPr eaLnBrk="1" hangingPunct="1">
              <a:buClrTx/>
            </a:pPr>
            <a:r>
              <a:rPr lang="en-US" smtClean="0"/>
              <a:t>Definitions</a:t>
            </a:r>
          </a:p>
          <a:p>
            <a:pPr eaLnBrk="1" hangingPunct="1">
              <a:buClrTx/>
            </a:pPr>
            <a:r>
              <a:rPr lang="en-US" smtClean="0"/>
              <a:t>Physical Restraint</a:t>
            </a:r>
          </a:p>
          <a:p>
            <a:pPr eaLnBrk="1" hangingPunct="1">
              <a:buClrTx/>
            </a:pPr>
            <a:r>
              <a:rPr lang="en-US" smtClean="0"/>
              <a:t>Seclusion</a:t>
            </a:r>
          </a:p>
          <a:p>
            <a:pPr eaLnBrk="1" hangingPunct="1">
              <a:buClrTx/>
            </a:pPr>
            <a:r>
              <a:rPr lang="en-US" smtClean="0"/>
              <a:t>Notification and Reporting</a:t>
            </a:r>
          </a:p>
          <a:p>
            <a:pPr eaLnBrk="1" hangingPunct="1">
              <a:buClrTx/>
            </a:pPr>
            <a:r>
              <a:rPr lang="en-US" smtClean="0"/>
              <a:t>Training</a:t>
            </a:r>
          </a:p>
          <a:p>
            <a:pPr eaLnBrk="1" hangingPunct="1">
              <a:buClrTx/>
            </a:pPr>
            <a:r>
              <a:rPr lang="en-US" smtClean="0"/>
              <a:t>Special Education Requirements</a:t>
            </a:r>
          </a:p>
          <a:p>
            <a:pPr eaLnBrk="1" hangingPunct="1">
              <a:buClrTx/>
            </a:pPr>
            <a:r>
              <a:rPr lang="en-US" smtClean="0"/>
              <a:t>Applicability of other statutory provisions</a:t>
            </a:r>
          </a:p>
          <a:p>
            <a:pPr eaLnBrk="1" hangingPunct="1">
              <a:buClrTx/>
            </a:pPr>
            <a:r>
              <a:rPr lang="en-US" smtClean="0"/>
              <a:t>Resources</a:t>
            </a:r>
          </a:p>
        </p:txBody>
      </p:sp>
      <p:sp>
        <p:nvSpPr>
          <p:cNvPr id="6148" name="Slide Number Placeholder 3"/>
          <p:cNvSpPr>
            <a:spLocks noGrp="1"/>
          </p:cNvSpPr>
          <p:nvPr>
            <p:ph type="sldNum" sz="quarter" idx="12"/>
          </p:nvPr>
        </p:nvSpPr>
        <p:spPr bwMode="auto">
          <a:noFill/>
          <a:ln>
            <a:miter lim="800000"/>
            <a:headEnd/>
            <a:tailEnd/>
          </a:ln>
        </p:spPr>
        <p:txBody>
          <a:bodyPr/>
          <a:lstStyle/>
          <a:p>
            <a:fld id="{B31FE27D-A603-41B8-A455-B451CD3D5D9C}" type="slidenum">
              <a:rPr lang="en-US"/>
              <a:pPr/>
              <a:t>2</a:t>
            </a:fld>
            <a:endParaRPr lang="en-US"/>
          </a:p>
        </p:txBody>
      </p:sp>
      <p:pic>
        <p:nvPicPr>
          <p:cNvPr id="6149" name="Picture 4" descr="dpiIogoBW.tif"/>
          <p:cNvPicPr>
            <a:picLocks noChangeAspect="1"/>
          </p:cNvPicPr>
          <p:nvPr>
            <p:custDataLst>
              <p:tags r:id="rId2"/>
            </p:custDataLst>
          </p:nvPr>
        </p:nvPicPr>
        <p:blipFill>
          <a:blip r:embed="rId5" cstate="print"/>
          <a:srcRect/>
          <a:stretch>
            <a:fillRect/>
          </a:stretch>
        </p:blipFill>
        <p:spPr bwMode="auto">
          <a:xfrm>
            <a:off x="7500938" y="6019800"/>
            <a:ext cx="1643062" cy="838200"/>
          </a:xfrm>
          <a:prstGeom prst="rect">
            <a:avLst/>
          </a:prstGeom>
          <a:noFill/>
          <a:ln w="9525">
            <a:noFill/>
            <a:miter lim="800000"/>
            <a:headEnd/>
            <a:tailEnd/>
          </a:ln>
        </p:spPr>
      </p:pic>
    </p:spTree>
    <p:custDataLst>
      <p:tags r:id="rId1"/>
    </p:custData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304800" y="762000"/>
            <a:ext cx="8229600" cy="1066800"/>
          </a:xfrm>
        </p:spPr>
        <p:txBody>
          <a:bodyPr>
            <a:noAutofit/>
          </a:bodyPr>
          <a:lstStyle/>
          <a:p>
            <a:pPr eaLnBrk="1" fontAlgn="auto" hangingPunct="1">
              <a:spcAft>
                <a:spcPts val="0"/>
              </a:spcAft>
              <a:defRPr/>
            </a:pPr>
            <a:r>
              <a:rPr lang="en-US" sz="4400" i="1" dirty="0" smtClean="0">
                <a:solidFill>
                  <a:schemeClr val="tx1"/>
                </a:solidFill>
                <a:latin typeface="+mn-lt"/>
              </a:rPr>
              <a:t>Unforeseen Emergency Exception</a:t>
            </a:r>
          </a:p>
        </p:txBody>
      </p:sp>
      <p:sp>
        <p:nvSpPr>
          <p:cNvPr id="24579" name="Rectangle 3"/>
          <p:cNvSpPr>
            <a:spLocks noGrp="1" noChangeArrowheads="1"/>
          </p:cNvSpPr>
          <p:nvPr>
            <p:ph idx="1"/>
          </p:nvPr>
        </p:nvSpPr>
        <p:spPr>
          <a:xfrm>
            <a:off x="457200" y="2286000"/>
            <a:ext cx="7772400" cy="3810000"/>
          </a:xfrm>
        </p:spPr>
        <p:txBody>
          <a:bodyPr/>
          <a:lstStyle/>
          <a:p>
            <a:pPr lvl="4" eaLnBrk="1" hangingPunct="1">
              <a:lnSpc>
                <a:spcPct val="90000"/>
              </a:lnSpc>
            </a:pPr>
            <a:endParaRPr lang="en-US" b="1" smtClean="0">
              <a:solidFill>
                <a:schemeClr val="accent2"/>
              </a:solidFill>
            </a:endParaRPr>
          </a:p>
          <a:p>
            <a:pPr eaLnBrk="1" hangingPunct="1">
              <a:buClrTx/>
              <a:buFont typeface="Georgia" pitchFamily="18" charset="0"/>
              <a:buNone/>
            </a:pPr>
            <a:r>
              <a:rPr lang="en-US" smtClean="0"/>
              <a:t>School staff who have not received the prescribed training in physical restraint may use physical restraint on a student at school:</a:t>
            </a:r>
          </a:p>
          <a:p>
            <a:pPr lvl="1" eaLnBrk="1" hangingPunct="1">
              <a:buClrTx/>
            </a:pPr>
            <a:r>
              <a:rPr lang="en-US" sz="2800" smtClean="0">
                <a:solidFill>
                  <a:schemeClr val="tx1"/>
                </a:solidFill>
              </a:rPr>
              <a:t>only in an emergency, and </a:t>
            </a:r>
          </a:p>
          <a:p>
            <a:pPr lvl="1" eaLnBrk="1" hangingPunct="1">
              <a:buClrTx/>
            </a:pPr>
            <a:r>
              <a:rPr lang="en-US" sz="2800" smtClean="0">
                <a:solidFill>
                  <a:schemeClr val="tx1"/>
                </a:solidFill>
              </a:rPr>
              <a:t>only if school staff members who have received training are not immediately available. </a:t>
            </a:r>
            <a:endParaRPr lang="en-US" smtClean="0"/>
          </a:p>
        </p:txBody>
      </p:sp>
      <p:sp>
        <p:nvSpPr>
          <p:cNvPr id="24580" name="Slide Number Placeholder 5"/>
          <p:cNvSpPr>
            <a:spLocks noGrp="1"/>
          </p:cNvSpPr>
          <p:nvPr>
            <p:ph type="sldNum" sz="quarter" idx="12"/>
          </p:nvPr>
        </p:nvSpPr>
        <p:spPr bwMode="auto">
          <a:noFill/>
          <a:ln>
            <a:miter lim="800000"/>
            <a:headEnd/>
            <a:tailEnd/>
          </a:ln>
        </p:spPr>
        <p:txBody>
          <a:bodyPr/>
          <a:lstStyle/>
          <a:p>
            <a:fld id="{C93F0018-1BCA-43B7-853D-103106B52527}" type="slidenum">
              <a:rPr lang="en-US"/>
              <a:pPr/>
              <a:t>20</a:t>
            </a:fld>
            <a:endParaRPr lang="en-US"/>
          </a:p>
        </p:txBody>
      </p:sp>
      <p:pic>
        <p:nvPicPr>
          <p:cNvPr id="24581" name="Picture 4" descr="dpiIogoBW.tif"/>
          <p:cNvPicPr>
            <a:picLocks noChangeAspect="1"/>
          </p:cNvPicPr>
          <p:nvPr>
            <p:custDataLst>
              <p:tags r:id="rId2"/>
            </p:custDataLst>
          </p:nvPr>
        </p:nvPicPr>
        <p:blipFill>
          <a:blip r:embed="rId5" cstate="print"/>
          <a:srcRect/>
          <a:stretch>
            <a:fillRect/>
          </a:stretch>
        </p:blipFill>
        <p:spPr bwMode="auto">
          <a:xfrm>
            <a:off x="7500938" y="6019800"/>
            <a:ext cx="1643062" cy="838200"/>
          </a:xfrm>
          <a:prstGeom prst="rect">
            <a:avLst/>
          </a:prstGeom>
          <a:noFill/>
          <a:ln w="9525">
            <a:noFill/>
            <a:miter lim="800000"/>
            <a:headEnd/>
            <a:tailEnd/>
          </a:ln>
        </p:spPr>
      </p:pic>
    </p:spTree>
    <p:custDataLst>
      <p:tags r:id="rId1"/>
    </p:custData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hangingPunct="1"/>
            <a:r>
              <a:rPr lang="en-US" i="1" smtClean="0">
                <a:solidFill>
                  <a:schemeClr val="tx1"/>
                </a:solidFill>
                <a:latin typeface="Georgia" pitchFamily="18" charset="0"/>
              </a:rPr>
              <a:t>Individualized Education Program (IEP) Requirements</a:t>
            </a:r>
            <a:endParaRPr lang="en-US" smtClean="0">
              <a:solidFill>
                <a:schemeClr val="tx1"/>
              </a:solidFill>
              <a:latin typeface="Georgia" pitchFamily="18" charset="0"/>
            </a:endParaRPr>
          </a:p>
        </p:txBody>
      </p:sp>
      <p:sp>
        <p:nvSpPr>
          <p:cNvPr id="25603" name="Content Placeholder 2"/>
          <p:cNvSpPr>
            <a:spLocks noGrp="1"/>
          </p:cNvSpPr>
          <p:nvPr>
            <p:ph idx="1"/>
          </p:nvPr>
        </p:nvSpPr>
        <p:spPr>
          <a:xfrm>
            <a:off x="304800" y="2667000"/>
            <a:ext cx="8229600" cy="3505200"/>
          </a:xfrm>
        </p:spPr>
        <p:txBody>
          <a:bodyPr/>
          <a:lstStyle/>
          <a:p>
            <a:pPr eaLnBrk="1" hangingPunct="1">
              <a:buClrTx/>
              <a:buFont typeface="Georgia" pitchFamily="18" charset="0"/>
              <a:buNone/>
            </a:pPr>
            <a:r>
              <a:rPr lang="en-US" sz="2400" smtClean="0"/>
              <a:t>If the IEP team determines that the use of seclusion or restraint may be reasonably anticipated for the student, the IEP must include:</a:t>
            </a:r>
          </a:p>
          <a:p>
            <a:pPr lvl="1" eaLnBrk="1" hangingPunct="1">
              <a:buClrTx/>
            </a:pPr>
            <a:r>
              <a:rPr lang="en-US" sz="2400" smtClean="0">
                <a:solidFill>
                  <a:schemeClr val="tx1"/>
                </a:solidFill>
              </a:rPr>
              <a:t>Appropriate positive interventions and supports and other strategies that address the behavioral concerns based on a functional behavioral assessment; and </a:t>
            </a:r>
          </a:p>
          <a:p>
            <a:pPr lvl="1" eaLnBrk="1" hangingPunct="1">
              <a:buClrTx/>
            </a:pPr>
            <a:r>
              <a:rPr lang="en-US" sz="2400" smtClean="0">
                <a:solidFill>
                  <a:schemeClr val="tx1"/>
                </a:solidFill>
              </a:rPr>
              <a:t>Clear statements that the use of restraint and/or seclusion may be used. </a:t>
            </a:r>
            <a:endParaRPr lang="en-US" smtClean="0"/>
          </a:p>
        </p:txBody>
      </p:sp>
      <p:sp>
        <p:nvSpPr>
          <p:cNvPr id="25604" name="Slide Number Placeholder 3"/>
          <p:cNvSpPr>
            <a:spLocks noGrp="1"/>
          </p:cNvSpPr>
          <p:nvPr>
            <p:ph type="sldNum" sz="quarter" idx="12"/>
          </p:nvPr>
        </p:nvSpPr>
        <p:spPr bwMode="auto">
          <a:noFill/>
          <a:ln>
            <a:miter lim="800000"/>
            <a:headEnd/>
            <a:tailEnd/>
          </a:ln>
        </p:spPr>
        <p:txBody>
          <a:bodyPr/>
          <a:lstStyle/>
          <a:p>
            <a:fld id="{56A20493-DFA5-4B49-96FD-F7649DF7CAD3}" type="slidenum">
              <a:rPr lang="en-US"/>
              <a:pPr/>
              <a:t>21</a:t>
            </a:fld>
            <a:endParaRPr lang="en-US"/>
          </a:p>
        </p:txBody>
      </p:sp>
      <p:pic>
        <p:nvPicPr>
          <p:cNvPr id="25605" name="Picture 4" descr="dpiIogoBW.tif"/>
          <p:cNvPicPr>
            <a:picLocks noChangeAspect="1"/>
          </p:cNvPicPr>
          <p:nvPr>
            <p:custDataLst>
              <p:tags r:id="rId2"/>
            </p:custDataLst>
          </p:nvPr>
        </p:nvPicPr>
        <p:blipFill>
          <a:blip r:embed="rId5" cstate="print"/>
          <a:srcRect/>
          <a:stretch>
            <a:fillRect/>
          </a:stretch>
        </p:blipFill>
        <p:spPr bwMode="auto">
          <a:xfrm>
            <a:off x="7500938" y="6019800"/>
            <a:ext cx="1643062" cy="838200"/>
          </a:xfrm>
          <a:prstGeom prst="rect">
            <a:avLst/>
          </a:prstGeom>
          <a:noFill/>
          <a:ln w="9525">
            <a:noFill/>
            <a:miter lim="800000"/>
            <a:headEnd/>
            <a:tailEnd/>
          </a:ln>
        </p:spPr>
      </p:pic>
    </p:spTree>
    <p:custDataLst>
      <p:tags r:id="rId1"/>
    </p:custData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295400"/>
          </a:xfrm>
        </p:spPr>
        <p:txBody>
          <a:bodyPr>
            <a:normAutofit/>
          </a:bodyPr>
          <a:lstStyle/>
          <a:p>
            <a:pPr eaLnBrk="1" hangingPunct="1"/>
            <a:r>
              <a:rPr lang="en-US" i="1" smtClean="0">
                <a:solidFill>
                  <a:schemeClr val="tx1"/>
                </a:solidFill>
                <a:latin typeface="Georgia" pitchFamily="18" charset="0"/>
              </a:rPr>
              <a:t>Individualized Education Program (IEP) Requirements</a:t>
            </a:r>
            <a:endParaRPr lang="en-US" i="1" smtClean="0">
              <a:latin typeface="Georgia" pitchFamily="18" charset="0"/>
            </a:endParaRPr>
          </a:p>
        </p:txBody>
      </p:sp>
      <p:sp>
        <p:nvSpPr>
          <p:cNvPr id="26627" name="Content Placeholder 2"/>
          <p:cNvSpPr>
            <a:spLocks noGrp="1"/>
          </p:cNvSpPr>
          <p:nvPr>
            <p:ph idx="1"/>
          </p:nvPr>
        </p:nvSpPr>
        <p:spPr>
          <a:xfrm>
            <a:off x="457200" y="2057400"/>
            <a:ext cx="8229600" cy="4005263"/>
          </a:xfrm>
        </p:spPr>
        <p:txBody>
          <a:bodyPr/>
          <a:lstStyle/>
          <a:p>
            <a:pPr eaLnBrk="1" hangingPunct="1">
              <a:buClrTx/>
            </a:pPr>
            <a:r>
              <a:rPr lang="en-US" smtClean="0"/>
              <a:t>If not anticipated, the first time that seclusion or physical restraint is used on a student, the student’s IEP team must meet as soon as possible after the incident. </a:t>
            </a:r>
          </a:p>
          <a:p>
            <a:pPr eaLnBrk="1" hangingPunct="1">
              <a:buClrTx/>
            </a:pPr>
            <a:r>
              <a:rPr lang="en-US" smtClean="0"/>
              <a:t> The IEP team must review the student’s IEP to make sure it contains appropriate positive behavioral interventions, supports, and other strategies to address the behavior, and revise if necessary. </a:t>
            </a:r>
          </a:p>
        </p:txBody>
      </p:sp>
      <p:sp>
        <p:nvSpPr>
          <p:cNvPr id="26628" name="Slide Number Placeholder 3"/>
          <p:cNvSpPr>
            <a:spLocks noGrp="1"/>
          </p:cNvSpPr>
          <p:nvPr>
            <p:ph type="sldNum" sz="quarter" idx="12"/>
          </p:nvPr>
        </p:nvSpPr>
        <p:spPr bwMode="auto">
          <a:noFill/>
          <a:ln>
            <a:miter lim="800000"/>
            <a:headEnd/>
            <a:tailEnd/>
          </a:ln>
        </p:spPr>
        <p:txBody>
          <a:bodyPr/>
          <a:lstStyle/>
          <a:p>
            <a:fld id="{C32AE14B-BFFB-4BDF-B1DE-1AEBB6970B96}" type="slidenum">
              <a:rPr lang="en-US"/>
              <a:pPr/>
              <a:t>22</a:t>
            </a:fld>
            <a:endParaRPr lang="en-US"/>
          </a:p>
        </p:txBody>
      </p:sp>
      <p:pic>
        <p:nvPicPr>
          <p:cNvPr id="26629" name="Picture 4" descr="dpiIogoBW.tif"/>
          <p:cNvPicPr>
            <a:picLocks noChangeAspect="1"/>
          </p:cNvPicPr>
          <p:nvPr>
            <p:custDataLst>
              <p:tags r:id="rId2"/>
            </p:custDataLst>
          </p:nvPr>
        </p:nvPicPr>
        <p:blipFill>
          <a:blip r:embed="rId5" cstate="print"/>
          <a:srcRect/>
          <a:stretch>
            <a:fillRect/>
          </a:stretch>
        </p:blipFill>
        <p:spPr bwMode="auto">
          <a:xfrm>
            <a:off x="7500938" y="6019800"/>
            <a:ext cx="1643062" cy="838200"/>
          </a:xfrm>
          <a:prstGeom prst="rect">
            <a:avLst/>
          </a:prstGeom>
          <a:noFill/>
          <a:ln w="9525">
            <a:noFill/>
            <a:miter lim="800000"/>
            <a:headEnd/>
            <a:tailEnd/>
          </a:ln>
        </p:spPr>
      </p:pic>
    </p:spTree>
    <p:custDataLst>
      <p:tags r:id="rId1"/>
    </p:custData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5"/>
          <p:cNvSpPr>
            <a:spLocks noGrp="1"/>
          </p:cNvSpPr>
          <p:nvPr>
            <p:ph type="title"/>
          </p:nvPr>
        </p:nvSpPr>
        <p:spPr>
          <a:xfrm>
            <a:off x="457200" y="838200"/>
            <a:ext cx="8229600" cy="1143000"/>
          </a:xfrm>
        </p:spPr>
        <p:txBody>
          <a:bodyPr>
            <a:normAutofit/>
          </a:bodyPr>
          <a:lstStyle/>
          <a:p>
            <a:pPr eaLnBrk="1" hangingPunct="1"/>
            <a:r>
              <a:rPr lang="en-US" i="1" smtClean="0">
                <a:solidFill>
                  <a:schemeClr val="tx1"/>
                </a:solidFill>
                <a:latin typeface="Georgia" pitchFamily="18" charset="0"/>
              </a:rPr>
              <a:t>Authority under other statutory provisions</a:t>
            </a:r>
            <a:endParaRPr lang="en-US" sz="3600" smtClean="0">
              <a:solidFill>
                <a:srgbClr val="A04DA3"/>
              </a:solidFill>
            </a:endParaRPr>
          </a:p>
        </p:txBody>
      </p:sp>
      <p:sp>
        <p:nvSpPr>
          <p:cNvPr id="27651" name="Rectangle 3"/>
          <p:cNvSpPr>
            <a:spLocks noGrp="1" noChangeArrowheads="1"/>
          </p:cNvSpPr>
          <p:nvPr>
            <p:ph idx="1"/>
          </p:nvPr>
        </p:nvSpPr>
        <p:spPr>
          <a:xfrm>
            <a:off x="304800" y="2209800"/>
            <a:ext cx="8229600" cy="4419600"/>
          </a:xfrm>
        </p:spPr>
        <p:txBody>
          <a:bodyPr/>
          <a:lstStyle/>
          <a:p>
            <a:pPr eaLnBrk="1" hangingPunct="1">
              <a:buClrTx/>
            </a:pPr>
            <a:r>
              <a:rPr lang="en-US" smtClean="0"/>
              <a:t>Section 118.164 of the Wisconsin Statutes allows a teacher to remove a student from class and send the student to the school principal or his or her designee  under certain conditions.</a:t>
            </a:r>
          </a:p>
          <a:p>
            <a:pPr eaLnBrk="1" hangingPunct="1">
              <a:buClrTx/>
            </a:pPr>
            <a:r>
              <a:rPr lang="en-US" smtClean="0"/>
              <a:t>The use of seclusion or physical restraint under these circumstances is always subject to the conditions and limitations outlined in Act 125.</a:t>
            </a:r>
          </a:p>
        </p:txBody>
      </p:sp>
      <p:sp>
        <p:nvSpPr>
          <p:cNvPr id="27652" name="Slide Number Placeholder 5"/>
          <p:cNvSpPr>
            <a:spLocks noGrp="1"/>
          </p:cNvSpPr>
          <p:nvPr>
            <p:ph type="sldNum" sz="quarter" idx="12"/>
          </p:nvPr>
        </p:nvSpPr>
        <p:spPr bwMode="auto">
          <a:noFill/>
          <a:ln>
            <a:miter lim="800000"/>
            <a:headEnd/>
            <a:tailEnd/>
          </a:ln>
        </p:spPr>
        <p:txBody>
          <a:bodyPr/>
          <a:lstStyle/>
          <a:p>
            <a:fld id="{9BFA56DF-5FE0-4D9D-B9E6-D915983D7E44}" type="slidenum">
              <a:rPr lang="en-US"/>
              <a:pPr/>
              <a:t>23</a:t>
            </a:fld>
            <a:endParaRPr lang="en-US"/>
          </a:p>
        </p:txBody>
      </p:sp>
      <p:pic>
        <p:nvPicPr>
          <p:cNvPr id="27653" name="Picture 4" descr="dpiIogoBW.tif"/>
          <p:cNvPicPr>
            <a:picLocks noChangeAspect="1"/>
          </p:cNvPicPr>
          <p:nvPr>
            <p:custDataLst>
              <p:tags r:id="rId2"/>
            </p:custDataLst>
          </p:nvPr>
        </p:nvPicPr>
        <p:blipFill>
          <a:blip r:embed="rId5" cstate="print"/>
          <a:srcRect/>
          <a:stretch>
            <a:fillRect/>
          </a:stretch>
        </p:blipFill>
        <p:spPr bwMode="auto">
          <a:xfrm>
            <a:off x="7500938" y="6019800"/>
            <a:ext cx="1643062" cy="838200"/>
          </a:xfrm>
          <a:prstGeom prst="rect">
            <a:avLst/>
          </a:prstGeom>
          <a:noFill/>
          <a:ln w="9525">
            <a:noFill/>
            <a:miter lim="800000"/>
            <a:headEnd/>
            <a:tailEnd/>
          </a:ln>
        </p:spPr>
      </p:pic>
    </p:spTree>
    <p:custDataLst>
      <p:tags r:id="rId1"/>
    </p:custData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1143000"/>
          </a:xfrm>
        </p:spPr>
        <p:txBody>
          <a:bodyPr>
            <a:normAutofit/>
          </a:bodyPr>
          <a:lstStyle/>
          <a:p>
            <a:pPr eaLnBrk="1" hangingPunct="1"/>
            <a:r>
              <a:rPr lang="en-US" i="1" smtClean="0">
                <a:solidFill>
                  <a:schemeClr val="tx1"/>
                </a:solidFill>
                <a:latin typeface="Georgia" pitchFamily="18" charset="0"/>
              </a:rPr>
              <a:t>Authority under other statutory provisions</a:t>
            </a:r>
            <a:endParaRPr lang="en-US" sz="3600" smtClean="0"/>
          </a:p>
        </p:txBody>
      </p:sp>
      <p:sp>
        <p:nvSpPr>
          <p:cNvPr id="3" name="Content Placeholder 2"/>
          <p:cNvSpPr>
            <a:spLocks noGrp="1"/>
          </p:cNvSpPr>
          <p:nvPr>
            <p:ph idx="1"/>
          </p:nvPr>
        </p:nvSpPr>
        <p:spPr>
          <a:xfrm>
            <a:off x="304800" y="2438400"/>
            <a:ext cx="8229600" cy="3581400"/>
          </a:xfrm>
        </p:spPr>
        <p:txBody>
          <a:bodyPr>
            <a:normAutofit fontScale="92500"/>
          </a:bodyPr>
          <a:lstStyle/>
          <a:p>
            <a:pPr marL="365760" indent="-256032" eaLnBrk="1" fontAlgn="auto" hangingPunct="1">
              <a:spcAft>
                <a:spcPts val="0"/>
              </a:spcAft>
              <a:buClrTx/>
              <a:buFont typeface="Georgia"/>
              <a:buChar char="•"/>
              <a:defRPr/>
            </a:pPr>
            <a:r>
              <a:rPr lang="en-US" dirty="0" smtClean="0"/>
              <a:t>Section 118.31 of the Wisconsin Statutes prohibits the use of corporal punishment in schools.</a:t>
            </a:r>
          </a:p>
          <a:p>
            <a:pPr marL="365760" indent="-256032" eaLnBrk="1" fontAlgn="auto" hangingPunct="1">
              <a:spcAft>
                <a:spcPts val="0"/>
              </a:spcAft>
              <a:buClrTx/>
              <a:buFont typeface="Georgia"/>
              <a:buChar char="•"/>
              <a:defRPr/>
            </a:pPr>
            <a:r>
              <a:rPr lang="en-US" dirty="0" smtClean="0"/>
              <a:t>Section 118.31 allows use of “reasonable and necessary force” by school employees under certain limited conditions.</a:t>
            </a:r>
          </a:p>
          <a:p>
            <a:pPr marL="365760" indent="-256032" eaLnBrk="1" fontAlgn="auto" hangingPunct="1">
              <a:spcAft>
                <a:spcPts val="0"/>
              </a:spcAft>
              <a:buClrTx/>
              <a:buFont typeface="Georgia"/>
              <a:buChar char="•"/>
              <a:defRPr/>
            </a:pPr>
            <a:r>
              <a:rPr lang="en-US" dirty="0" smtClean="0"/>
              <a:t>The use of seclusion or physical restraint under these circumstances is always subject to the conditions and limitations outlined in Act 125.</a:t>
            </a:r>
            <a:endParaRPr lang="en-US" dirty="0"/>
          </a:p>
        </p:txBody>
      </p:sp>
      <p:sp>
        <p:nvSpPr>
          <p:cNvPr id="28676" name="Slide Number Placeholder 3"/>
          <p:cNvSpPr>
            <a:spLocks noGrp="1"/>
          </p:cNvSpPr>
          <p:nvPr>
            <p:ph type="sldNum" sz="quarter" idx="12"/>
          </p:nvPr>
        </p:nvSpPr>
        <p:spPr bwMode="auto">
          <a:noFill/>
          <a:ln>
            <a:miter lim="800000"/>
            <a:headEnd/>
            <a:tailEnd/>
          </a:ln>
        </p:spPr>
        <p:txBody>
          <a:bodyPr/>
          <a:lstStyle/>
          <a:p>
            <a:fld id="{63D865EE-EB86-4ADC-8972-EC92E9CFF8D0}" type="slidenum">
              <a:rPr lang="en-US"/>
              <a:pPr/>
              <a:t>24</a:t>
            </a:fld>
            <a:endParaRPr lang="en-US"/>
          </a:p>
        </p:txBody>
      </p:sp>
      <p:pic>
        <p:nvPicPr>
          <p:cNvPr id="28677" name="Picture 4" descr="dpiIogoBW.tif"/>
          <p:cNvPicPr>
            <a:picLocks noChangeAspect="1"/>
          </p:cNvPicPr>
          <p:nvPr>
            <p:custDataLst>
              <p:tags r:id="rId2"/>
            </p:custDataLst>
          </p:nvPr>
        </p:nvPicPr>
        <p:blipFill>
          <a:blip r:embed="rId5" cstate="print"/>
          <a:srcRect/>
          <a:stretch>
            <a:fillRect/>
          </a:stretch>
        </p:blipFill>
        <p:spPr bwMode="auto">
          <a:xfrm>
            <a:off x="7500938" y="6019800"/>
            <a:ext cx="1643062" cy="838200"/>
          </a:xfrm>
          <a:prstGeom prst="rect">
            <a:avLst/>
          </a:prstGeom>
          <a:noFill/>
          <a:ln w="9525">
            <a:noFill/>
            <a:miter lim="800000"/>
            <a:headEnd/>
            <a:tailEnd/>
          </a:ln>
        </p:spPr>
      </p:pic>
    </p:spTree>
    <p:custDataLst>
      <p:tags r:id="rId1"/>
    </p:custData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n-US" sz="4400" i="1" dirty="0" smtClean="0">
                <a:solidFill>
                  <a:schemeClr val="tx1"/>
                </a:solidFill>
                <a:latin typeface="+mn-lt"/>
              </a:rPr>
              <a:t>What can we do now?</a:t>
            </a:r>
            <a:endParaRPr lang="en-US" sz="4400" i="1" dirty="0">
              <a:solidFill>
                <a:schemeClr val="tx1"/>
              </a:solidFill>
              <a:latin typeface="+mn-lt"/>
            </a:endParaRPr>
          </a:p>
        </p:txBody>
      </p:sp>
      <p:sp>
        <p:nvSpPr>
          <p:cNvPr id="29699" name="Content Placeholder 2"/>
          <p:cNvSpPr>
            <a:spLocks noGrp="1"/>
          </p:cNvSpPr>
          <p:nvPr>
            <p:ph idx="1"/>
          </p:nvPr>
        </p:nvSpPr>
        <p:spPr/>
        <p:txBody>
          <a:bodyPr/>
          <a:lstStyle/>
          <a:p>
            <a:pPr eaLnBrk="1" hangingPunct="1">
              <a:buClrTx/>
            </a:pPr>
            <a:r>
              <a:rPr lang="en-US" smtClean="0"/>
              <a:t>Review IEPs for compliance with Act</a:t>
            </a:r>
          </a:p>
          <a:p>
            <a:pPr eaLnBrk="1" hangingPunct="1">
              <a:buClrTx/>
            </a:pPr>
            <a:r>
              <a:rPr lang="en-US" smtClean="0"/>
              <a:t>Training staff – documentation</a:t>
            </a:r>
          </a:p>
          <a:p>
            <a:pPr eaLnBrk="1" hangingPunct="1">
              <a:buClrTx/>
            </a:pPr>
            <a:r>
              <a:rPr lang="en-US" smtClean="0"/>
              <a:t>Review seclusion rooms</a:t>
            </a:r>
          </a:p>
          <a:p>
            <a:pPr eaLnBrk="1" hangingPunct="1">
              <a:buClrTx/>
            </a:pPr>
            <a:r>
              <a:rPr lang="en-US" smtClean="0"/>
              <a:t>Create/review incident report forms</a:t>
            </a:r>
          </a:p>
          <a:p>
            <a:pPr eaLnBrk="1" hangingPunct="1">
              <a:buClrTx/>
            </a:pPr>
            <a:r>
              <a:rPr lang="en-US" smtClean="0"/>
              <a:t>Talk to parents</a:t>
            </a:r>
          </a:p>
          <a:p>
            <a:pPr eaLnBrk="1" hangingPunct="1">
              <a:buClrTx/>
            </a:pPr>
            <a:r>
              <a:rPr lang="en-US" smtClean="0"/>
              <a:t>Continue to implement </a:t>
            </a:r>
            <a:r>
              <a:rPr lang="en-US" i="1" smtClean="0"/>
              <a:t>Directives </a:t>
            </a:r>
            <a:r>
              <a:rPr lang="en-US" smtClean="0"/>
              <a:t>until August 31, 2012</a:t>
            </a:r>
            <a:endParaRPr lang="en-US" i="1" smtClean="0"/>
          </a:p>
        </p:txBody>
      </p:sp>
      <p:sp>
        <p:nvSpPr>
          <p:cNvPr id="29700" name="Slide Number Placeholder 3"/>
          <p:cNvSpPr>
            <a:spLocks noGrp="1"/>
          </p:cNvSpPr>
          <p:nvPr>
            <p:ph type="sldNum" sz="quarter" idx="12"/>
          </p:nvPr>
        </p:nvSpPr>
        <p:spPr bwMode="auto">
          <a:noFill/>
          <a:ln>
            <a:miter lim="800000"/>
            <a:headEnd/>
            <a:tailEnd/>
          </a:ln>
        </p:spPr>
        <p:txBody>
          <a:bodyPr/>
          <a:lstStyle/>
          <a:p>
            <a:fld id="{20B3DD4B-F1D3-498D-BEC1-74BE8392BA4F}" type="slidenum">
              <a:rPr lang="en-US"/>
              <a:pPr/>
              <a:t>25</a:t>
            </a:fld>
            <a:endParaRPr lang="en-US"/>
          </a:p>
        </p:txBody>
      </p:sp>
      <p:pic>
        <p:nvPicPr>
          <p:cNvPr id="29701" name="Picture 4" descr="dpiIogoBW.tif"/>
          <p:cNvPicPr>
            <a:picLocks noChangeAspect="1"/>
          </p:cNvPicPr>
          <p:nvPr>
            <p:custDataLst>
              <p:tags r:id="rId2"/>
            </p:custDataLst>
          </p:nvPr>
        </p:nvPicPr>
        <p:blipFill>
          <a:blip r:embed="rId5" cstate="print"/>
          <a:srcRect/>
          <a:stretch>
            <a:fillRect/>
          </a:stretch>
        </p:blipFill>
        <p:spPr bwMode="auto">
          <a:xfrm>
            <a:off x="7500938" y="6019800"/>
            <a:ext cx="1643062" cy="838200"/>
          </a:xfrm>
          <a:prstGeom prst="rect">
            <a:avLst/>
          </a:prstGeom>
          <a:noFill/>
          <a:ln w="9525">
            <a:noFill/>
            <a:miter lim="800000"/>
            <a:headEnd/>
            <a:tailEnd/>
          </a:ln>
        </p:spPr>
      </p:pic>
    </p:spTree>
    <p:custDataLst>
      <p:tags r:id="rId1"/>
    </p:custData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762000"/>
            <a:ext cx="8229600" cy="1066800"/>
          </a:xfrm>
        </p:spPr>
        <p:txBody>
          <a:bodyPr>
            <a:normAutofit/>
          </a:bodyPr>
          <a:lstStyle/>
          <a:p>
            <a:pPr eaLnBrk="1" fontAlgn="auto" hangingPunct="1">
              <a:spcAft>
                <a:spcPts val="0"/>
              </a:spcAft>
              <a:defRPr/>
            </a:pPr>
            <a:r>
              <a:rPr lang="en-US" sz="4400" i="1" dirty="0" smtClean="0">
                <a:solidFill>
                  <a:schemeClr val="tx1"/>
                </a:solidFill>
                <a:latin typeface="+mn-lt"/>
              </a:rPr>
              <a:t>Resources</a:t>
            </a:r>
          </a:p>
        </p:txBody>
      </p:sp>
      <p:sp>
        <p:nvSpPr>
          <p:cNvPr id="30723" name="Rectangle 3"/>
          <p:cNvSpPr>
            <a:spLocks noGrp="1" noChangeArrowheads="1"/>
          </p:cNvSpPr>
          <p:nvPr>
            <p:ph idx="1"/>
          </p:nvPr>
        </p:nvSpPr>
        <p:spPr>
          <a:xfrm>
            <a:off x="381000" y="1752600"/>
            <a:ext cx="8229600" cy="4724400"/>
          </a:xfrm>
        </p:spPr>
        <p:txBody>
          <a:bodyPr/>
          <a:lstStyle/>
          <a:p>
            <a:pPr lvl="1" eaLnBrk="1" hangingPunct="1">
              <a:buClrTx/>
              <a:buFont typeface="Georgia" pitchFamily="18" charset="0"/>
              <a:buNone/>
            </a:pPr>
            <a:r>
              <a:rPr lang="en-US" sz="2800" b="1" smtClean="0">
                <a:solidFill>
                  <a:schemeClr val="tx1"/>
                </a:solidFill>
              </a:rPr>
              <a:t>Link to web-based resources:</a:t>
            </a:r>
          </a:p>
          <a:p>
            <a:pPr lvl="1" eaLnBrk="1" hangingPunct="1">
              <a:buClrTx/>
              <a:buFont typeface="Georgia" pitchFamily="18" charset="0"/>
              <a:buNone/>
            </a:pPr>
            <a:r>
              <a:rPr lang="en-US" sz="2400" smtClean="0">
                <a:solidFill>
                  <a:schemeClr val="tx1"/>
                </a:solidFill>
              </a:rPr>
              <a:t>http://www.dpi.wi.gov/sped/sbseclusion.html</a:t>
            </a:r>
          </a:p>
          <a:p>
            <a:pPr lvl="1" eaLnBrk="1" hangingPunct="1">
              <a:buClrTx/>
              <a:buFont typeface="Georgia" pitchFamily="18" charset="0"/>
              <a:buNone/>
            </a:pPr>
            <a:endParaRPr lang="en-US" sz="2000" b="1" smtClean="0">
              <a:solidFill>
                <a:schemeClr val="tx1"/>
              </a:solidFill>
            </a:endParaRPr>
          </a:p>
          <a:p>
            <a:pPr lvl="1" eaLnBrk="1" hangingPunct="1">
              <a:buClrTx/>
              <a:buFont typeface="Georgia" pitchFamily="18" charset="0"/>
              <a:buNone/>
            </a:pPr>
            <a:r>
              <a:rPr lang="en-US" sz="2400" smtClean="0">
                <a:solidFill>
                  <a:schemeClr val="tx1"/>
                </a:solidFill>
              </a:rPr>
              <a:t>Patricia Williams, School Administration Consultant  </a:t>
            </a:r>
          </a:p>
          <a:p>
            <a:pPr lvl="1" eaLnBrk="1" hangingPunct="1">
              <a:buClrTx/>
              <a:buFont typeface="Georgia" pitchFamily="18" charset="0"/>
              <a:buNone/>
            </a:pPr>
            <a:r>
              <a:rPr lang="en-US" sz="2400" smtClean="0">
                <a:solidFill>
                  <a:schemeClr val="tx1"/>
                </a:solidFill>
              </a:rPr>
              <a:t>608-267-3720</a:t>
            </a:r>
          </a:p>
          <a:p>
            <a:pPr lvl="1" eaLnBrk="1" hangingPunct="1">
              <a:buClrTx/>
              <a:buFont typeface="Georgia" pitchFamily="18" charset="0"/>
              <a:buNone/>
            </a:pPr>
            <a:r>
              <a:rPr lang="en-US" sz="2400" smtClean="0">
                <a:solidFill>
                  <a:schemeClr val="tx1"/>
                </a:solidFill>
              </a:rPr>
              <a:t>patricia.williams@dpi.wi.gov</a:t>
            </a:r>
          </a:p>
          <a:p>
            <a:pPr lvl="1" eaLnBrk="1" hangingPunct="1">
              <a:buClrTx/>
              <a:buFont typeface="Georgia" pitchFamily="18" charset="0"/>
              <a:buNone/>
            </a:pPr>
            <a:endParaRPr lang="en-US" sz="2800" smtClean="0">
              <a:solidFill>
                <a:schemeClr val="tx1"/>
              </a:solidFill>
            </a:endParaRPr>
          </a:p>
          <a:p>
            <a:pPr lvl="1" eaLnBrk="1" hangingPunct="1">
              <a:buClrTx/>
              <a:buFont typeface="Georgia" pitchFamily="18" charset="0"/>
              <a:buNone/>
            </a:pPr>
            <a:r>
              <a:rPr lang="en-US" sz="2400" smtClean="0">
                <a:solidFill>
                  <a:schemeClr val="tx1"/>
                </a:solidFill>
              </a:rPr>
              <a:t>Marge Resan, School Administration Consultant</a:t>
            </a:r>
          </a:p>
          <a:p>
            <a:pPr lvl="1" eaLnBrk="1" hangingPunct="1">
              <a:buClrTx/>
              <a:buFont typeface="Georgia" pitchFamily="18" charset="0"/>
              <a:buNone/>
            </a:pPr>
            <a:r>
              <a:rPr lang="en-US" sz="2400" smtClean="0">
                <a:solidFill>
                  <a:schemeClr val="tx1"/>
                </a:solidFill>
              </a:rPr>
              <a:t>608-267-9158</a:t>
            </a:r>
          </a:p>
          <a:p>
            <a:pPr lvl="1" eaLnBrk="1" hangingPunct="1">
              <a:buClrTx/>
              <a:buFont typeface="Georgia" pitchFamily="18" charset="0"/>
              <a:buNone/>
            </a:pPr>
            <a:r>
              <a:rPr lang="en-US" sz="2400" smtClean="0">
                <a:solidFill>
                  <a:schemeClr val="tx1"/>
                </a:solidFill>
              </a:rPr>
              <a:t>margaret.resan@dpi.wi.gov</a:t>
            </a:r>
            <a:r>
              <a:rPr lang="en-US" sz="2400" b="1" smtClean="0">
                <a:solidFill>
                  <a:schemeClr val="tx1"/>
                </a:solidFill>
              </a:rPr>
              <a:t> </a:t>
            </a:r>
          </a:p>
          <a:p>
            <a:pPr lvl="1" eaLnBrk="1" hangingPunct="1">
              <a:buFont typeface="Wingdings" pitchFamily="2" charset="2"/>
              <a:buNone/>
            </a:pPr>
            <a:endParaRPr lang="en-US" sz="2000" b="1" smtClean="0"/>
          </a:p>
        </p:txBody>
      </p:sp>
      <p:sp>
        <p:nvSpPr>
          <p:cNvPr id="30724" name="Slide Number Placeholder 5"/>
          <p:cNvSpPr>
            <a:spLocks noGrp="1"/>
          </p:cNvSpPr>
          <p:nvPr>
            <p:ph type="sldNum" sz="quarter" idx="12"/>
          </p:nvPr>
        </p:nvSpPr>
        <p:spPr bwMode="auto">
          <a:noFill/>
          <a:ln>
            <a:miter lim="800000"/>
            <a:headEnd/>
            <a:tailEnd/>
          </a:ln>
        </p:spPr>
        <p:txBody>
          <a:bodyPr/>
          <a:lstStyle/>
          <a:p>
            <a:fld id="{414B6A73-5F52-4000-A7BE-CBB3BEF7BD79}" type="slidenum">
              <a:rPr lang="en-US"/>
              <a:pPr/>
              <a:t>26</a:t>
            </a:fld>
            <a:endParaRPr lang="en-US"/>
          </a:p>
        </p:txBody>
      </p:sp>
      <p:pic>
        <p:nvPicPr>
          <p:cNvPr id="30725" name="Picture 4" descr="dpiIogoBW.tif"/>
          <p:cNvPicPr>
            <a:picLocks noChangeAspect="1"/>
          </p:cNvPicPr>
          <p:nvPr>
            <p:custDataLst>
              <p:tags r:id="rId2"/>
            </p:custDataLst>
          </p:nvPr>
        </p:nvPicPr>
        <p:blipFill>
          <a:blip r:embed="rId5" cstate="print"/>
          <a:srcRect/>
          <a:stretch>
            <a:fillRect/>
          </a:stretch>
        </p:blipFill>
        <p:spPr bwMode="auto">
          <a:xfrm>
            <a:off x="7500938" y="6019800"/>
            <a:ext cx="1643062" cy="838200"/>
          </a:xfrm>
          <a:prstGeom prst="rect">
            <a:avLst/>
          </a:prstGeom>
          <a:noFill/>
          <a:ln w="9525">
            <a:noFill/>
            <a:miter lim="800000"/>
            <a:headEnd/>
            <a:tailEnd/>
          </a:ln>
        </p:spPr>
      </p:pic>
    </p:spTree>
    <p:custDataLst>
      <p:tags r:id="rId1"/>
    </p:custData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838200"/>
            <a:ext cx="8229600" cy="1066800"/>
          </a:xfrm>
        </p:spPr>
        <p:txBody>
          <a:bodyPr>
            <a:normAutofit/>
          </a:bodyPr>
          <a:lstStyle/>
          <a:p>
            <a:pPr eaLnBrk="1" hangingPunct="1"/>
            <a:r>
              <a:rPr lang="en-US" sz="4400" i="1" smtClean="0">
                <a:solidFill>
                  <a:schemeClr val="tx1"/>
                </a:solidFill>
                <a:latin typeface="Georgia" pitchFamily="18" charset="0"/>
              </a:rPr>
              <a:t>Application of Act 125</a:t>
            </a:r>
            <a:endParaRPr lang="en-US" sz="4400" smtClean="0">
              <a:solidFill>
                <a:schemeClr val="tx1"/>
              </a:solidFill>
              <a:latin typeface="Georgia" pitchFamily="18" charset="0"/>
            </a:endParaRPr>
          </a:p>
        </p:txBody>
      </p:sp>
      <p:sp>
        <p:nvSpPr>
          <p:cNvPr id="7171" name="Content Placeholder 13"/>
          <p:cNvSpPr>
            <a:spLocks noGrp="1"/>
          </p:cNvSpPr>
          <p:nvPr>
            <p:ph idx="1"/>
          </p:nvPr>
        </p:nvSpPr>
        <p:spPr>
          <a:xfrm>
            <a:off x="457200" y="2057400"/>
            <a:ext cx="8229600" cy="4554538"/>
          </a:xfrm>
        </p:spPr>
        <p:txBody>
          <a:bodyPr>
            <a:spAutoFit/>
          </a:bodyPr>
          <a:lstStyle/>
          <a:p>
            <a:pPr eaLnBrk="1" hangingPunct="1">
              <a:buClrTx/>
            </a:pPr>
            <a:r>
              <a:rPr lang="en-US" smtClean="0"/>
              <a:t>Applies to both special education </a:t>
            </a:r>
            <a:r>
              <a:rPr lang="en-US" b="1" smtClean="0"/>
              <a:t>and</a:t>
            </a:r>
            <a:r>
              <a:rPr lang="en-US" smtClean="0"/>
              <a:t> regular education students.</a:t>
            </a:r>
          </a:p>
          <a:p>
            <a:pPr eaLnBrk="1" hangingPunct="1">
              <a:buClrTx/>
            </a:pPr>
            <a:r>
              <a:rPr lang="en-US" smtClean="0"/>
              <a:t>Applies to public schools, including charter schools.</a:t>
            </a:r>
          </a:p>
          <a:p>
            <a:pPr eaLnBrk="1" hangingPunct="1">
              <a:buClrTx/>
            </a:pPr>
            <a:r>
              <a:rPr lang="en-US" smtClean="0"/>
              <a:t>Applies to school staff, including independent contractors and their employees, and student teachers. </a:t>
            </a:r>
          </a:p>
          <a:p>
            <a:pPr eaLnBrk="1" hangingPunct="1">
              <a:buClrTx/>
            </a:pPr>
            <a:r>
              <a:rPr lang="en-US" smtClean="0"/>
              <a:t>Does </a:t>
            </a:r>
            <a:r>
              <a:rPr lang="en-US" b="1" smtClean="0"/>
              <a:t>not</a:t>
            </a:r>
            <a:r>
              <a:rPr lang="en-US" smtClean="0"/>
              <a:t> apply to law enforcement officers working in the school.</a:t>
            </a:r>
          </a:p>
          <a:p>
            <a:pPr eaLnBrk="1" hangingPunct="1">
              <a:buFont typeface="Georgia" pitchFamily="18" charset="0"/>
              <a:buNone/>
            </a:pPr>
            <a:endParaRPr lang="en-US" smtClean="0"/>
          </a:p>
        </p:txBody>
      </p:sp>
      <p:sp>
        <p:nvSpPr>
          <p:cNvPr id="7172" name="Slide Number Placeholder 5"/>
          <p:cNvSpPr>
            <a:spLocks noGrp="1"/>
          </p:cNvSpPr>
          <p:nvPr>
            <p:ph type="sldNum" sz="quarter" idx="12"/>
          </p:nvPr>
        </p:nvSpPr>
        <p:spPr bwMode="auto">
          <a:noFill/>
          <a:ln>
            <a:miter lim="800000"/>
            <a:headEnd/>
            <a:tailEnd/>
          </a:ln>
        </p:spPr>
        <p:txBody>
          <a:bodyPr/>
          <a:lstStyle/>
          <a:p>
            <a:fld id="{B5D00D80-8BBB-4D46-AE42-27E8EE597A2C}" type="slidenum">
              <a:rPr lang="en-US"/>
              <a:pPr/>
              <a:t>3</a:t>
            </a:fld>
            <a:endParaRPr lang="en-US"/>
          </a:p>
        </p:txBody>
      </p:sp>
      <p:pic>
        <p:nvPicPr>
          <p:cNvPr id="7173" name="Picture 4" descr="dpiIogoBW.tif"/>
          <p:cNvPicPr>
            <a:picLocks noChangeAspect="1"/>
          </p:cNvPicPr>
          <p:nvPr>
            <p:custDataLst>
              <p:tags r:id="rId2"/>
            </p:custDataLst>
          </p:nvPr>
        </p:nvPicPr>
        <p:blipFill>
          <a:blip r:embed="rId5" cstate="print"/>
          <a:srcRect/>
          <a:stretch>
            <a:fillRect/>
          </a:stretch>
        </p:blipFill>
        <p:spPr bwMode="auto">
          <a:xfrm>
            <a:off x="7500938" y="6019800"/>
            <a:ext cx="1643062" cy="838200"/>
          </a:xfrm>
          <a:prstGeom prst="rect">
            <a:avLst/>
          </a:prstGeom>
          <a:noFill/>
          <a:ln w="9525">
            <a:noFill/>
            <a:miter lim="800000"/>
            <a:headEnd/>
            <a:tailEnd/>
          </a:ln>
        </p:spPr>
      </p:pic>
    </p:spTree>
    <p:custDataLst>
      <p:tags r:id="rId1"/>
    </p:custData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533400" y="838200"/>
            <a:ext cx="8229600" cy="914400"/>
          </a:xfrm>
        </p:spPr>
        <p:txBody>
          <a:bodyPr>
            <a:normAutofit/>
          </a:bodyPr>
          <a:lstStyle/>
          <a:p>
            <a:pPr eaLnBrk="1" hangingPunct="1"/>
            <a:r>
              <a:rPr lang="en-US" sz="4400" i="1" smtClean="0">
                <a:solidFill>
                  <a:schemeClr val="tx1"/>
                </a:solidFill>
                <a:latin typeface="Georgia" pitchFamily="18" charset="0"/>
              </a:rPr>
              <a:t>Definitions</a:t>
            </a:r>
            <a:endParaRPr lang="en-US" sz="4400" smtClean="0">
              <a:solidFill>
                <a:schemeClr val="tx1"/>
              </a:solidFill>
              <a:latin typeface="Georgia" pitchFamily="18" charset="0"/>
            </a:endParaRPr>
          </a:p>
        </p:txBody>
      </p:sp>
      <p:sp>
        <p:nvSpPr>
          <p:cNvPr id="8195" name="Rectangle 3"/>
          <p:cNvSpPr>
            <a:spLocks noGrp="1" noChangeArrowheads="1"/>
          </p:cNvSpPr>
          <p:nvPr>
            <p:ph idx="1"/>
          </p:nvPr>
        </p:nvSpPr>
        <p:spPr>
          <a:xfrm>
            <a:off x="533400" y="1676400"/>
            <a:ext cx="8153400" cy="4578350"/>
          </a:xfrm>
        </p:spPr>
        <p:txBody>
          <a:bodyPr>
            <a:spAutoFit/>
          </a:bodyPr>
          <a:lstStyle/>
          <a:p>
            <a:pPr eaLnBrk="1" hangingPunct="1">
              <a:buFont typeface="Georgia" pitchFamily="18" charset="0"/>
              <a:buNone/>
            </a:pPr>
            <a:endParaRPr lang="en-US" sz="3200" smtClean="0"/>
          </a:p>
          <a:p>
            <a:pPr eaLnBrk="1" hangingPunct="1">
              <a:buClrTx/>
            </a:pPr>
            <a:r>
              <a:rPr lang="en-US" b="1" smtClean="0"/>
              <a:t>Physical restraint</a:t>
            </a:r>
            <a:r>
              <a:rPr lang="en-US" smtClean="0"/>
              <a:t>: a restriction that immobilizes or reduces the ability of a student to freely move his or her torso, arms, legs or head.</a:t>
            </a:r>
          </a:p>
          <a:p>
            <a:pPr eaLnBrk="1" hangingPunct="1">
              <a:buClrTx/>
              <a:buFont typeface="Georgia" pitchFamily="18" charset="0"/>
              <a:buNone/>
            </a:pPr>
            <a:endParaRPr lang="en-US" smtClean="0"/>
          </a:p>
          <a:p>
            <a:pPr eaLnBrk="1" hangingPunct="1">
              <a:buClrTx/>
            </a:pPr>
            <a:r>
              <a:rPr lang="en-US" b="1" smtClean="0"/>
              <a:t>Seclusion: </a:t>
            </a:r>
            <a:r>
              <a:rPr lang="en-US" smtClean="0"/>
              <a:t>the involuntary confinement of a student, apart from other students, in a room or area from which the student is </a:t>
            </a:r>
            <a:r>
              <a:rPr lang="en-US" i="1" smtClean="0"/>
              <a:t>physically prevented </a:t>
            </a:r>
            <a:r>
              <a:rPr lang="en-US" smtClean="0"/>
              <a:t>from leaving.</a:t>
            </a:r>
            <a:endParaRPr lang="en-US" sz="3200" smtClean="0"/>
          </a:p>
        </p:txBody>
      </p:sp>
      <p:sp>
        <p:nvSpPr>
          <p:cNvPr id="8196" name="Slide Number Placeholder 5"/>
          <p:cNvSpPr>
            <a:spLocks noGrp="1"/>
          </p:cNvSpPr>
          <p:nvPr>
            <p:ph type="sldNum" sz="quarter" idx="12"/>
          </p:nvPr>
        </p:nvSpPr>
        <p:spPr bwMode="auto">
          <a:noFill/>
          <a:ln>
            <a:miter lim="800000"/>
            <a:headEnd/>
            <a:tailEnd/>
          </a:ln>
        </p:spPr>
        <p:txBody>
          <a:bodyPr/>
          <a:lstStyle/>
          <a:p>
            <a:fld id="{76420304-23BA-43F7-90EB-F0032EBAC15B}" type="slidenum">
              <a:rPr lang="en-US"/>
              <a:pPr/>
              <a:t>4</a:t>
            </a:fld>
            <a:endParaRPr lang="en-US"/>
          </a:p>
        </p:txBody>
      </p:sp>
      <p:pic>
        <p:nvPicPr>
          <p:cNvPr id="8197" name="Picture 4" descr="dpiIogoBW.tif"/>
          <p:cNvPicPr>
            <a:picLocks noChangeAspect="1"/>
          </p:cNvPicPr>
          <p:nvPr>
            <p:custDataLst>
              <p:tags r:id="rId2"/>
            </p:custDataLst>
          </p:nvPr>
        </p:nvPicPr>
        <p:blipFill>
          <a:blip r:embed="rId5" cstate="print"/>
          <a:srcRect/>
          <a:stretch>
            <a:fillRect/>
          </a:stretch>
        </p:blipFill>
        <p:spPr bwMode="auto">
          <a:xfrm>
            <a:off x="7500938" y="6019800"/>
            <a:ext cx="1643062" cy="838200"/>
          </a:xfrm>
          <a:prstGeom prst="rect">
            <a:avLst/>
          </a:prstGeom>
          <a:noFill/>
          <a:ln w="9525">
            <a:noFill/>
            <a:miter lim="800000"/>
            <a:headEnd/>
            <a:tailEnd/>
          </a:ln>
        </p:spPr>
      </p:pic>
    </p:spTree>
    <p:custDataLst>
      <p:tags r:id="rId1"/>
    </p:custData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n-US" sz="4400" i="1" dirty="0" smtClean="0">
                <a:latin typeface="+mn-lt"/>
              </a:rPr>
              <a:t>General</a:t>
            </a:r>
            <a:r>
              <a:rPr lang="en-US" sz="4400" dirty="0" smtClean="0">
                <a:latin typeface="+mn-lt"/>
              </a:rPr>
              <a:t> </a:t>
            </a:r>
            <a:r>
              <a:rPr lang="en-US" sz="4400" i="1" dirty="0" smtClean="0">
                <a:latin typeface="+mn-lt"/>
              </a:rPr>
              <a:t>Prohibition</a:t>
            </a:r>
            <a:endParaRPr lang="en-US" sz="4400" i="1" dirty="0">
              <a:latin typeface="+mn-lt"/>
            </a:endParaRPr>
          </a:p>
        </p:txBody>
      </p:sp>
      <p:sp>
        <p:nvSpPr>
          <p:cNvPr id="9219" name="Content Placeholder 2"/>
          <p:cNvSpPr>
            <a:spLocks noGrp="1"/>
          </p:cNvSpPr>
          <p:nvPr>
            <p:ph idx="1"/>
          </p:nvPr>
        </p:nvSpPr>
        <p:spPr/>
        <p:txBody>
          <a:bodyPr/>
          <a:lstStyle/>
          <a:p>
            <a:pPr eaLnBrk="1" hangingPunct="1">
              <a:buClrTx/>
            </a:pPr>
            <a:r>
              <a:rPr lang="en-US" smtClean="0"/>
              <a:t>Prohibits the use of physical restraint and/or seclusion in public schools, including charter schools, except when:</a:t>
            </a:r>
          </a:p>
          <a:p>
            <a:pPr lvl="1" eaLnBrk="1" hangingPunct="1">
              <a:buClrTx/>
            </a:pPr>
            <a:r>
              <a:rPr lang="en-US" sz="2800" smtClean="0">
                <a:solidFill>
                  <a:schemeClr val="tx1"/>
                </a:solidFill>
              </a:rPr>
              <a:t>A student’s behavior presents a </a:t>
            </a:r>
            <a:r>
              <a:rPr lang="en-US" sz="2800" i="1" smtClean="0">
                <a:solidFill>
                  <a:schemeClr val="tx1"/>
                </a:solidFill>
              </a:rPr>
              <a:t>clear, present and imminent risk</a:t>
            </a:r>
            <a:r>
              <a:rPr lang="en-US" sz="2800" smtClean="0">
                <a:solidFill>
                  <a:schemeClr val="tx1"/>
                </a:solidFill>
              </a:rPr>
              <a:t> to the physical safety of the student or to others, </a:t>
            </a:r>
          </a:p>
          <a:p>
            <a:pPr lvl="1" eaLnBrk="1" hangingPunct="1">
              <a:buClrTx/>
            </a:pPr>
            <a:r>
              <a:rPr lang="en-US" sz="2800" smtClean="0">
                <a:solidFill>
                  <a:schemeClr val="tx1"/>
                </a:solidFill>
              </a:rPr>
              <a:t>and it is the </a:t>
            </a:r>
            <a:r>
              <a:rPr lang="en-US" sz="2800" i="1" smtClean="0">
                <a:solidFill>
                  <a:schemeClr val="tx1"/>
                </a:solidFill>
              </a:rPr>
              <a:t>least restrictive intervention feasible</a:t>
            </a:r>
            <a:r>
              <a:rPr lang="en-US" sz="2800" smtClean="0">
                <a:solidFill>
                  <a:schemeClr val="tx1"/>
                </a:solidFill>
              </a:rPr>
              <a:t>.</a:t>
            </a:r>
            <a:endParaRPr lang="en-US" smtClean="0"/>
          </a:p>
        </p:txBody>
      </p:sp>
      <p:sp>
        <p:nvSpPr>
          <p:cNvPr id="9220" name="Slide Number Placeholder 3"/>
          <p:cNvSpPr>
            <a:spLocks noGrp="1"/>
          </p:cNvSpPr>
          <p:nvPr>
            <p:ph type="sldNum" sz="quarter" idx="12"/>
          </p:nvPr>
        </p:nvSpPr>
        <p:spPr bwMode="auto">
          <a:noFill/>
          <a:ln>
            <a:miter lim="800000"/>
            <a:headEnd/>
            <a:tailEnd/>
          </a:ln>
        </p:spPr>
        <p:txBody>
          <a:bodyPr/>
          <a:lstStyle/>
          <a:p>
            <a:fld id="{2BAC0681-FB48-4BDB-8757-A15764503F34}" type="slidenum">
              <a:rPr lang="en-US"/>
              <a:pPr/>
              <a:t>5</a:t>
            </a:fld>
            <a:endParaRPr lang="en-US"/>
          </a:p>
        </p:txBody>
      </p:sp>
      <p:pic>
        <p:nvPicPr>
          <p:cNvPr id="9221" name="Picture 4" descr="dpiIogoBW.tif"/>
          <p:cNvPicPr>
            <a:picLocks noChangeAspect="1"/>
          </p:cNvPicPr>
          <p:nvPr>
            <p:custDataLst>
              <p:tags r:id="rId2"/>
            </p:custDataLst>
          </p:nvPr>
        </p:nvPicPr>
        <p:blipFill>
          <a:blip r:embed="rId5" cstate="print"/>
          <a:srcRect/>
          <a:stretch>
            <a:fillRect/>
          </a:stretch>
        </p:blipFill>
        <p:spPr bwMode="auto">
          <a:xfrm>
            <a:off x="7500938" y="6019800"/>
            <a:ext cx="1643062" cy="838200"/>
          </a:xfrm>
          <a:prstGeom prst="rect">
            <a:avLst/>
          </a:prstGeom>
          <a:noFill/>
          <a:ln w="9525">
            <a:noFill/>
            <a:miter lim="800000"/>
            <a:headEnd/>
            <a:tailEnd/>
          </a:ln>
        </p:spPr>
      </p:pic>
    </p:spTree>
    <p:custDataLst>
      <p:tags r:id="rId1"/>
    </p:custData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noAutofit/>
          </a:bodyPr>
          <a:lstStyle/>
          <a:p>
            <a:pPr eaLnBrk="1" hangingPunct="1"/>
            <a:r>
              <a:rPr lang="en-US" sz="4400" i="1" smtClean="0">
                <a:solidFill>
                  <a:schemeClr val="tx1"/>
                </a:solidFill>
                <a:latin typeface="Georgia" pitchFamily="18" charset="0"/>
              </a:rPr>
              <a:t>Physical Restraint</a:t>
            </a:r>
            <a:endParaRPr lang="en-US" sz="4400" smtClean="0">
              <a:solidFill>
                <a:schemeClr val="tx1"/>
              </a:solidFill>
              <a:latin typeface="Georgia" pitchFamily="18" charset="0"/>
            </a:endParaRPr>
          </a:p>
        </p:txBody>
      </p:sp>
      <p:sp>
        <p:nvSpPr>
          <p:cNvPr id="10243" name="Content Placeholder 2"/>
          <p:cNvSpPr>
            <a:spLocks noGrp="1"/>
          </p:cNvSpPr>
          <p:nvPr>
            <p:ph idx="1"/>
          </p:nvPr>
        </p:nvSpPr>
        <p:spPr>
          <a:xfrm>
            <a:off x="457200" y="2286000"/>
            <a:ext cx="8229600" cy="4086225"/>
          </a:xfrm>
        </p:spPr>
        <p:txBody>
          <a:bodyPr>
            <a:spAutoFit/>
          </a:bodyPr>
          <a:lstStyle/>
          <a:p>
            <a:pPr lvl="1" eaLnBrk="1" hangingPunct="1">
              <a:buClrTx/>
              <a:buFont typeface="Georgia" pitchFamily="18" charset="0"/>
              <a:buNone/>
            </a:pPr>
            <a:r>
              <a:rPr lang="en-US" sz="2800" smtClean="0">
                <a:solidFill>
                  <a:schemeClr val="tx1"/>
                </a:solidFill>
              </a:rPr>
              <a:t>Additionally, physical restraint may be used only when:</a:t>
            </a:r>
          </a:p>
          <a:p>
            <a:pPr lvl="1" eaLnBrk="1" hangingPunct="1">
              <a:buClrTx/>
            </a:pPr>
            <a:r>
              <a:rPr lang="en-US" sz="2800" smtClean="0">
                <a:solidFill>
                  <a:schemeClr val="tx1"/>
                </a:solidFill>
              </a:rPr>
              <a:t>There are no medical contraindications to its use;</a:t>
            </a:r>
          </a:p>
          <a:p>
            <a:pPr lvl="1" eaLnBrk="1" hangingPunct="1">
              <a:buClrTx/>
            </a:pPr>
            <a:r>
              <a:rPr lang="en-US" sz="2800" smtClean="0">
                <a:solidFill>
                  <a:schemeClr val="tx1"/>
                </a:solidFill>
              </a:rPr>
              <a:t>The degree of force and duration used do not exceed what is necessary and reasonable to resolve the risk to the physical safety of the student or others; and</a:t>
            </a:r>
          </a:p>
          <a:p>
            <a:pPr lvl="1" eaLnBrk="1" hangingPunct="1">
              <a:buClrTx/>
            </a:pPr>
            <a:r>
              <a:rPr lang="en-US" sz="2800" smtClean="0">
                <a:solidFill>
                  <a:schemeClr val="tx1"/>
                </a:solidFill>
              </a:rPr>
              <a:t>No prohibited maneuver is used.</a:t>
            </a:r>
            <a:endParaRPr lang="en-US" smtClean="0"/>
          </a:p>
        </p:txBody>
      </p:sp>
      <p:sp>
        <p:nvSpPr>
          <p:cNvPr id="10244" name="Slide Number Placeholder 3"/>
          <p:cNvSpPr>
            <a:spLocks noGrp="1"/>
          </p:cNvSpPr>
          <p:nvPr>
            <p:ph type="sldNum" sz="quarter" idx="12"/>
          </p:nvPr>
        </p:nvSpPr>
        <p:spPr bwMode="auto">
          <a:noFill/>
          <a:ln>
            <a:miter lim="800000"/>
            <a:headEnd/>
            <a:tailEnd/>
          </a:ln>
        </p:spPr>
        <p:txBody>
          <a:bodyPr/>
          <a:lstStyle/>
          <a:p>
            <a:fld id="{3AFD2D10-888A-4FFA-A844-CF59746C9651}" type="slidenum">
              <a:rPr lang="en-US"/>
              <a:pPr/>
              <a:t>6</a:t>
            </a:fld>
            <a:endParaRPr lang="en-US"/>
          </a:p>
        </p:txBody>
      </p:sp>
      <p:pic>
        <p:nvPicPr>
          <p:cNvPr id="10245" name="Picture 4" descr="dpiIogoBW.tif"/>
          <p:cNvPicPr>
            <a:picLocks noChangeAspect="1"/>
          </p:cNvPicPr>
          <p:nvPr>
            <p:custDataLst>
              <p:tags r:id="rId2"/>
            </p:custDataLst>
          </p:nvPr>
        </p:nvPicPr>
        <p:blipFill>
          <a:blip r:embed="rId5" cstate="print"/>
          <a:srcRect/>
          <a:stretch>
            <a:fillRect/>
          </a:stretch>
        </p:blipFill>
        <p:spPr bwMode="auto">
          <a:xfrm>
            <a:off x="7500938" y="6019800"/>
            <a:ext cx="1643062" cy="838200"/>
          </a:xfrm>
          <a:prstGeom prst="rect">
            <a:avLst/>
          </a:prstGeom>
          <a:noFill/>
          <a:ln w="9525">
            <a:noFill/>
            <a:miter lim="800000"/>
            <a:headEnd/>
            <a:tailEnd/>
          </a:ln>
        </p:spPr>
      </p:pic>
    </p:spTree>
    <p:custDataLst>
      <p:tags r:id="rId1"/>
    </p:custData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a:xfrm>
            <a:off x="457200" y="838200"/>
            <a:ext cx="8229600" cy="1066800"/>
          </a:xfrm>
        </p:spPr>
        <p:txBody>
          <a:bodyPr>
            <a:noAutofit/>
          </a:bodyPr>
          <a:lstStyle/>
          <a:p>
            <a:pPr eaLnBrk="1" fontAlgn="auto" hangingPunct="1">
              <a:spcAft>
                <a:spcPts val="0"/>
              </a:spcAft>
              <a:defRPr/>
            </a:pPr>
            <a:r>
              <a:rPr lang="en-US" sz="4400" i="1" dirty="0" smtClean="0">
                <a:solidFill>
                  <a:schemeClr val="tx1"/>
                </a:solidFill>
                <a:latin typeface="+mn-lt"/>
              </a:rPr>
              <a:t>What maneuvers or techniques are prohibited?</a:t>
            </a:r>
          </a:p>
        </p:txBody>
      </p:sp>
      <p:sp>
        <p:nvSpPr>
          <p:cNvPr id="11267" name="Rectangle 6"/>
          <p:cNvSpPr>
            <a:spLocks noGrp="1" noChangeArrowheads="1"/>
          </p:cNvSpPr>
          <p:nvPr>
            <p:ph idx="1"/>
          </p:nvPr>
        </p:nvSpPr>
        <p:spPr>
          <a:xfrm>
            <a:off x="381000" y="2209800"/>
            <a:ext cx="8229600" cy="4216400"/>
          </a:xfrm>
        </p:spPr>
        <p:txBody>
          <a:bodyPr tIns="0" bIns="0">
            <a:spAutoFit/>
          </a:bodyPr>
          <a:lstStyle/>
          <a:p>
            <a:pPr eaLnBrk="1" hangingPunct="1">
              <a:buClrTx/>
              <a:buFont typeface="Georgia" pitchFamily="18" charset="0"/>
              <a:buNone/>
            </a:pPr>
            <a:r>
              <a:rPr lang="en-US" sz="2400" smtClean="0"/>
              <a:t>Maneuvers or techniques that:</a:t>
            </a:r>
          </a:p>
          <a:p>
            <a:pPr lvl="1" eaLnBrk="1" hangingPunct="1">
              <a:buClrTx/>
            </a:pPr>
            <a:r>
              <a:rPr lang="en-US" sz="2400" smtClean="0">
                <a:solidFill>
                  <a:schemeClr val="tx1"/>
                </a:solidFill>
              </a:rPr>
              <a:t>Do not give adequate attention and care to protecting the pupil’s head;</a:t>
            </a:r>
          </a:p>
          <a:p>
            <a:pPr lvl="1" eaLnBrk="1" hangingPunct="1">
              <a:buClrTx/>
            </a:pPr>
            <a:r>
              <a:rPr lang="en-US" sz="2400" smtClean="0">
                <a:solidFill>
                  <a:schemeClr val="tx1"/>
                </a:solidFill>
              </a:rPr>
              <a:t>Cause chest compression by placing pressure or weight on the student’s chest, lungs, sternum, diaphragm, back or abdomen,</a:t>
            </a:r>
          </a:p>
          <a:p>
            <a:pPr lvl="1" eaLnBrk="1" hangingPunct="1">
              <a:buClrTx/>
            </a:pPr>
            <a:r>
              <a:rPr lang="en-US" sz="2400" smtClean="0">
                <a:solidFill>
                  <a:schemeClr val="tx1"/>
                </a:solidFill>
              </a:rPr>
              <a:t>Place pressure or weight on the student’s neck or throat, on an artery, or on the back of the student’s head or neck, or that otherwise obstruct the student’s circulation or breathing; or</a:t>
            </a:r>
          </a:p>
          <a:p>
            <a:pPr lvl="1" eaLnBrk="1" hangingPunct="1">
              <a:buClrTx/>
            </a:pPr>
            <a:r>
              <a:rPr lang="en-US" sz="2400" smtClean="0">
                <a:solidFill>
                  <a:schemeClr val="tx1"/>
                </a:solidFill>
              </a:rPr>
              <a:t>Constitute corporal punishment.</a:t>
            </a:r>
            <a:endParaRPr lang="en-US" sz="2400" b="1" i="1" smtClean="0">
              <a:solidFill>
                <a:schemeClr val="hlink"/>
              </a:solidFill>
            </a:endParaRPr>
          </a:p>
        </p:txBody>
      </p:sp>
      <p:sp>
        <p:nvSpPr>
          <p:cNvPr id="11268" name="Slide Number Placeholder 5"/>
          <p:cNvSpPr>
            <a:spLocks noGrp="1"/>
          </p:cNvSpPr>
          <p:nvPr>
            <p:ph type="sldNum" sz="quarter" idx="12"/>
          </p:nvPr>
        </p:nvSpPr>
        <p:spPr bwMode="auto">
          <a:noFill/>
          <a:ln>
            <a:miter lim="800000"/>
            <a:headEnd/>
            <a:tailEnd/>
          </a:ln>
        </p:spPr>
        <p:txBody>
          <a:bodyPr/>
          <a:lstStyle/>
          <a:p>
            <a:fld id="{2BD09C43-8653-403D-83BF-98A982BD4B8D}" type="slidenum">
              <a:rPr lang="en-US"/>
              <a:pPr/>
              <a:t>7</a:t>
            </a:fld>
            <a:endParaRPr lang="en-US"/>
          </a:p>
        </p:txBody>
      </p:sp>
      <p:pic>
        <p:nvPicPr>
          <p:cNvPr id="11269" name="Picture 4" descr="dpiIogoBW.tif"/>
          <p:cNvPicPr>
            <a:picLocks noChangeAspect="1"/>
          </p:cNvPicPr>
          <p:nvPr>
            <p:custDataLst>
              <p:tags r:id="rId2"/>
            </p:custDataLst>
          </p:nvPr>
        </p:nvPicPr>
        <p:blipFill>
          <a:blip r:embed="rId5" cstate="print"/>
          <a:srcRect/>
          <a:stretch>
            <a:fillRect/>
          </a:stretch>
        </p:blipFill>
        <p:spPr bwMode="auto">
          <a:xfrm>
            <a:off x="7500938" y="6019800"/>
            <a:ext cx="1643062" cy="838200"/>
          </a:xfrm>
          <a:prstGeom prst="rect">
            <a:avLst/>
          </a:prstGeom>
          <a:noFill/>
          <a:ln w="9525">
            <a:noFill/>
            <a:miter lim="800000"/>
            <a:headEnd/>
            <a:tailEnd/>
          </a:ln>
        </p:spPr>
      </p:pic>
    </p:spTree>
    <p:custDataLst>
      <p:tags r:id="rId1"/>
    </p:custData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a:xfrm>
            <a:off x="457200" y="533400"/>
            <a:ext cx="8229600" cy="1139825"/>
          </a:xfrm>
        </p:spPr>
        <p:txBody>
          <a:bodyPr>
            <a:noAutofit/>
          </a:bodyPr>
          <a:lstStyle/>
          <a:p>
            <a:pPr eaLnBrk="1" fontAlgn="auto" hangingPunct="1">
              <a:spcAft>
                <a:spcPts val="0"/>
              </a:spcAft>
              <a:defRPr/>
            </a:pPr>
            <a:r>
              <a:rPr lang="en-US" sz="4400" i="1" dirty="0" smtClean="0">
                <a:solidFill>
                  <a:schemeClr val="tx1"/>
                </a:solidFill>
                <a:latin typeface="+mn-lt"/>
              </a:rPr>
              <a:t>What about mechanical or chemical restraints?</a:t>
            </a:r>
          </a:p>
        </p:txBody>
      </p:sp>
      <p:sp>
        <p:nvSpPr>
          <p:cNvPr id="12291" name="Rectangle 3"/>
          <p:cNvSpPr>
            <a:spLocks noGrp="1" noChangeArrowheads="1"/>
          </p:cNvSpPr>
          <p:nvPr>
            <p:ph idx="1"/>
          </p:nvPr>
        </p:nvSpPr>
        <p:spPr>
          <a:xfrm>
            <a:off x="381000" y="2209800"/>
            <a:ext cx="8229600" cy="3962400"/>
          </a:xfrm>
        </p:spPr>
        <p:txBody>
          <a:bodyPr/>
          <a:lstStyle/>
          <a:p>
            <a:pPr eaLnBrk="1" hangingPunct="1">
              <a:buClrTx/>
              <a:buFont typeface="Georgia" pitchFamily="18" charset="0"/>
              <a:buNone/>
            </a:pPr>
            <a:r>
              <a:rPr lang="en-US" smtClean="0"/>
              <a:t>Mechanical and chemical restraints are prohibited under the Act. </a:t>
            </a:r>
          </a:p>
          <a:p>
            <a:pPr eaLnBrk="1" hangingPunct="1">
              <a:buClrTx/>
              <a:buFont typeface="Georgia" pitchFamily="18" charset="0"/>
              <a:buNone/>
            </a:pPr>
            <a:r>
              <a:rPr lang="en-US" smtClean="0"/>
              <a:t>Supportive equipment is not mechanical restraint if used under the oversight of appropriate medical staff and:</a:t>
            </a:r>
          </a:p>
          <a:p>
            <a:pPr lvl="1" eaLnBrk="1" hangingPunct="1">
              <a:buClrTx/>
            </a:pPr>
            <a:r>
              <a:rPr lang="en-US" smtClean="0">
                <a:solidFill>
                  <a:schemeClr val="tx1"/>
                </a:solidFill>
              </a:rPr>
              <a:t>properly aligns a student’s body, </a:t>
            </a:r>
          </a:p>
          <a:p>
            <a:pPr lvl="1" eaLnBrk="1" hangingPunct="1">
              <a:buClrTx/>
            </a:pPr>
            <a:r>
              <a:rPr lang="en-US" smtClean="0">
                <a:solidFill>
                  <a:schemeClr val="tx1"/>
                </a:solidFill>
              </a:rPr>
              <a:t>assists in maintaining balance, or </a:t>
            </a:r>
          </a:p>
          <a:p>
            <a:pPr lvl="1" eaLnBrk="1" hangingPunct="1">
              <a:buClrTx/>
            </a:pPr>
            <a:r>
              <a:rPr lang="en-US" smtClean="0">
                <a:solidFill>
                  <a:schemeClr val="tx1"/>
                </a:solidFill>
              </a:rPr>
              <a:t>assists in mobility.</a:t>
            </a:r>
            <a:endParaRPr lang="en-US" sz="2400" b="1" smtClean="0">
              <a:solidFill>
                <a:schemeClr val="hlink"/>
              </a:solidFill>
            </a:endParaRPr>
          </a:p>
        </p:txBody>
      </p:sp>
      <p:sp>
        <p:nvSpPr>
          <p:cNvPr id="12292" name="Slide Number Placeholder 5"/>
          <p:cNvSpPr>
            <a:spLocks noGrp="1"/>
          </p:cNvSpPr>
          <p:nvPr>
            <p:ph type="sldNum" sz="quarter" idx="12"/>
          </p:nvPr>
        </p:nvSpPr>
        <p:spPr bwMode="auto">
          <a:noFill/>
          <a:ln>
            <a:miter lim="800000"/>
            <a:headEnd/>
            <a:tailEnd/>
          </a:ln>
        </p:spPr>
        <p:txBody>
          <a:bodyPr/>
          <a:lstStyle/>
          <a:p>
            <a:fld id="{1E0FDDA3-A77C-4DD4-A82A-54699EC4B152}" type="slidenum">
              <a:rPr lang="en-US"/>
              <a:pPr/>
              <a:t>8</a:t>
            </a:fld>
            <a:endParaRPr lang="en-US"/>
          </a:p>
        </p:txBody>
      </p:sp>
      <p:pic>
        <p:nvPicPr>
          <p:cNvPr id="12293" name="Picture 4" descr="dpiIogoBW.tif"/>
          <p:cNvPicPr>
            <a:picLocks noChangeAspect="1"/>
          </p:cNvPicPr>
          <p:nvPr>
            <p:custDataLst>
              <p:tags r:id="rId2"/>
            </p:custDataLst>
          </p:nvPr>
        </p:nvPicPr>
        <p:blipFill>
          <a:blip r:embed="rId5" cstate="print"/>
          <a:srcRect/>
          <a:stretch>
            <a:fillRect/>
          </a:stretch>
        </p:blipFill>
        <p:spPr bwMode="auto">
          <a:xfrm>
            <a:off x="7500938" y="6019800"/>
            <a:ext cx="1643062" cy="838200"/>
          </a:xfrm>
          <a:prstGeom prst="rect">
            <a:avLst/>
          </a:prstGeom>
          <a:noFill/>
          <a:ln w="9525">
            <a:noFill/>
            <a:miter lim="800000"/>
            <a:headEnd/>
            <a:tailEnd/>
          </a:ln>
        </p:spPr>
      </p:pic>
    </p:spTree>
    <p:custDataLst>
      <p:tags r:id="rId1"/>
    </p:custData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n-US" sz="4400" i="1" dirty="0" smtClean="0">
                <a:solidFill>
                  <a:schemeClr val="tx1"/>
                </a:solidFill>
                <a:latin typeface="+mn-lt"/>
              </a:rPr>
              <a:t>What is </a:t>
            </a:r>
            <a:r>
              <a:rPr lang="en-US" sz="4400" i="1" u="sng" dirty="0" smtClean="0">
                <a:solidFill>
                  <a:schemeClr val="tx1"/>
                </a:solidFill>
                <a:latin typeface="+mn-lt"/>
              </a:rPr>
              <a:t>not</a:t>
            </a:r>
            <a:r>
              <a:rPr lang="en-US" sz="4400" i="1" dirty="0" smtClean="0">
                <a:solidFill>
                  <a:schemeClr val="tx1"/>
                </a:solidFill>
                <a:latin typeface="+mn-lt"/>
              </a:rPr>
              <a:t> physical restraint?</a:t>
            </a:r>
            <a:endParaRPr lang="en-US" sz="4400" i="1" dirty="0">
              <a:solidFill>
                <a:schemeClr val="tx1"/>
              </a:solidFill>
              <a:latin typeface="+mn-lt"/>
            </a:endParaRPr>
          </a:p>
        </p:txBody>
      </p:sp>
      <p:sp>
        <p:nvSpPr>
          <p:cNvPr id="13315" name="Content Placeholder 2"/>
          <p:cNvSpPr>
            <a:spLocks noGrp="1"/>
          </p:cNvSpPr>
          <p:nvPr>
            <p:ph idx="1"/>
          </p:nvPr>
        </p:nvSpPr>
        <p:spPr>
          <a:xfrm>
            <a:off x="457200" y="2249488"/>
            <a:ext cx="8229600" cy="3541712"/>
          </a:xfrm>
        </p:spPr>
        <p:txBody>
          <a:bodyPr/>
          <a:lstStyle/>
          <a:p>
            <a:pPr eaLnBrk="1" hangingPunct="1">
              <a:buClrTx/>
            </a:pPr>
            <a:r>
              <a:rPr lang="en-US" smtClean="0"/>
              <a:t>Briefly touching a student’s hand, arm, shoulder or back to calm, comfort, or redirect the pupil is not considered physical restraint.</a:t>
            </a:r>
          </a:p>
          <a:p>
            <a:pPr eaLnBrk="1" hangingPunct="1">
              <a:buFont typeface="Georgia" pitchFamily="18" charset="0"/>
              <a:buNone/>
            </a:pPr>
            <a:endParaRPr lang="en-US" smtClean="0"/>
          </a:p>
        </p:txBody>
      </p:sp>
      <p:sp>
        <p:nvSpPr>
          <p:cNvPr id="13316" name="Slide Number Placeholder 3"/>
          <p:cNvSpPr>
            <a:spLocks noGrp="1"/>
          </p:cNvSpPr>
          <p:nvPr>
            <p:ph type="sldNum" sz="quarter" idx="12"/>
          </p:nvPr>
        </p:nvSpPr>
        <p:spPr bwMode="auto">
          <a:noFill/>
          <a:ln>
            <a:miter lim="800000"/>
            <a:headEnd/>
            <a:tailEnd/>
          </a:ln>
        </p:spPr>
        <p:txBody>
          <a:bodyPr/>
          <a:lstStyle/>
          <a:p>
            <a:fld id="{0538F3AA-9A6D-4C0D-854F-E8D17733EECB}" type="slidenum">
              <a:rPr lang="en-US"/>
              <a:pPr/>
              <a:t>9</a:t>
            </a:fld>
            <a:endParaRPr lang="en-US"/>
          </a:p>
        </p:txBody>
      </p:sp>
      <p:pic>
        <p:nvPicPr>
          <p:cNvPr id="13317" name="Picture 4" descr="dpiIogoBW.tif"/>
          <p:cNvPicPr>
            <a:picLocks noChangeAspect="1"/>
          </p:cNvPicPr>
          <p:nvPr>
            <p:custDataLst>
              <p:tags r:id="rId2"/>
            </p:custDataLst>
          </p:nvPr>
        </p:nvPicPr>
        <p:blipFill>
          <a:blip r:embed="rId5" cstate="print"/>
          <a:srcRect/>
          <a:stretch>
            <a:fillRect/>
          </a:stretch>
        </p:blipFill>
        <p:spPr bwMode="auto">
          <a:xfrm>
            <a:off x="7500938" y="6019800"/>
            <a:ext cx="1643062" cy="838200"/>
          </a:xfrm>
          <a:prstGeom prst="rect">
            <a:avLst/>
          </a:prstGeom>
          <a:noFill/>
          <a:ln w="9525">
            <a:noFill/>
            <a:miter lim="800000"/>
            <a:headEnd/>
            <a:tailEnd/>
          </a:ln>
        </p:spPr>
      </p:pic>
    </p:spTree>
    <p:custDataLst>
      <p:tags r:id="rId1"/>
    </p:custDataLst>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ESENTATION_ID" val="4260"/>
  <p:tag name="ARTICULATE_PACKAGE_VERSION" val="1.0"/>
  <p:tag name="ARTICULATE_PACKAGE_AUTHOR" val="Patty Williams &amp; Marge Resan"/>
  <p:tag name="ARTICULATE_PACKAGE_TITLE" val="seclusion_and_restraint_power_point_4-19-2012"/>
  <p:tag name="ARTICULATE_PACKAGE_NAME" val="E:\seclusion_and_restraint_power_point_4-19-2012_package.zip"/>
  <p:tag name="PUBLISH_TITLE" val="seclusion_and_restraint_power_point_Web"/>
  <p:tag name="ARTICULATE_PUBLISH_PATH" val="F:\My articulate projects"/>
  <p:tag name="ARTICULATE_LOGO" val="(None selected)"/>
  <p:tag name="ARTICULATE_PRESENTER" val="(None selected)"/>
  <p:tag name="ARTICULATE_PRESENTER_GUID" val="9869030842"/>
  <p:tag name="ARTICULATE_LMS" val="0"/>
  <p:tag name="ARTICULATE_TEMPLATE_GUID" val="1a000000-6000-0000-b000-000000000001"/>
  <p:tag name="LAUNCHINNEWWINDOW" val="0"/>
  <p:tag name="LASTPUBLISHED" val="F:\My articulate projects\seclusion_and_restraint_power_point_Web\player.html"/>
  <p:tag name="ART_ENCODE_TYPE" val="0"/>
  <p:tag name="ART_ENCODE_INDEX" val="1"/>
  <p:tag name="ARTICULATE_PROJECT_OPEN" val="1"/>
  <p:tag name="ARTICULATE_PRESENTER_VERSION" val="6"/>
  <p:tag name="LMS_PUBLISH" val="No"/>
  <p:tag name="ARTICULATE_TEMPLATE" val="Corporate Communications"/>
  <p:tag name="PRESENTER_PREVIEW_START" val="1"/>
  <p:tag name="PRESENTER_PREVIEW_END" val="26"/>
  <p:tag name="PRESENTER_PREVIEW_MODE" val="0"/>
</p:tagLst>
</file>

<file path=ppt/tags/tag10.xml><?xml version="1.0" encoding="utf-8"?>
<p:tagLst xmlns:a="http://schemas.openxmlformats.org/drawingml/2006/main" xmlns:r="http://schemas.openxmlformats.org/officeDocument/2006/relationships" xmlns:p="http://schemas.openxmlformats.org/presentationml/2006/main">
  <p:tag name="ARTICULATE_SLIDE_GUID" val="098907b0-3c8e-4e41-92b6-894b4613ed8e"/>
  <p:tag name="ARTICULATE_SLIDE_NAV" val="4"/>
  <p:tag name="AUDIO_ID" val="269"/>
  <p:tag name="ELAPSEDTIME" val="86.6"/>
</p:tagLst>
</file>

<file path=ppt/tags/tag11.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SCHENMK\LOCALS~1\Temp\articulate\presenter\imgtemp\3XyU7aNs_files\slide0001_image001.png"/>
</p:tagLst>
</file>

<file path=ppt/tags/tag12.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MARGIN_1" val="0"/>
  <p:tag name="MARGIN_2" val="36"/>
  <p:tag name="MARGIN_3" val="72"/>
  <p:tag name="MARGIN_4" val="108"/>
  <p:tag name="MARGIN_5" val="144"/>
  <p:tag name="FONT_SIZE" val="12"/>
</p:tagLst>
</file>

<file path=ppt/tags/tag13.xml><?xml version="1.0" encoding="utf-8"?>
<p:tagLst xmlns:a="http://schemas.openxmlformats.org/drawingml/2006/main" xmlns:r="http://schemas.openxmlformats.org/officeDocument/2006/relationships" xmlns:p="http://schemas.openxmlformats.org/presentationml/2006/main">
  <p:tag name="ARTICULATE_SLIDE_NAV" val="5"/>
  <p:tag name="ARTICULATE_SLIDE_GUID" val="aa35b655-c8e2-4018-80a4-73e6b57e3bda"/>
  <p:tag name="AUDIO_ID" val="281"/>
  <p:tag name="ELAPSEDTIME" val="95.4"/>
</p:tagLst>
</file>

<file path=ppt/tags/tag14.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SCHENMK\LOCALS~1\Temp\articulate\presenter\imgtemp\z9M2quOJ_files\slide0001_image001.png"/>
</p:tagLst>
</file>

<file path=ppt/tags/tag15.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MARGIN_1" val="0"/>
  <p:tag name="MARGIN_2" val="36"/>
  <p:tag name="MARGIN_3" val="72"/>
  <p:tag name="MARGIN_4" val="108"/>
  <p:tag name="MARGIN_5" val="144"/>
  <p:tag name="FONT_SIZE" val="12"/>
</p:tagLst>
</file>

<file path=ppt/tags/tag16.xml><?xml version="1.0" encoding="utf-8"?>
<p:tagLst xmlns:a="http://schemas.openxmlformats.org/drawingml/2006/main" xmlns:r="http://schemas.openxmlformats.org/officeDocument/2006/relationships" xmlns:p="http://schemas.openxmlformats.org/presentationml/2006/main">
  <p:tag name="ARTICULATE_SLIDE_NAV" val="6"/>
  <p:tag name="ARTICULATE_SLIDE_GUID" val="6da68a1b-e66a-4cfe-9b1f-579b74e87727"/>
  <p:tag name="AUDIO_ID" val="273"/>
  <p:tag name="ELAPSEDTIME" val="86.6"/>
</p:tagLst>
</file>

<file path=ppt/tags/tag17.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SCHENMK\LOCALS~1\Temp\articulate\presenter\imgtemp\g8kXxDzR_files\slide0001_image001.png"/>
</p:tagLst>
</file>

<file path=ppt/tags/tag18.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MARGIN_1" val="0"/>
  <p:tag name="MARGIN_2" val="36"/>
  <p:tag name="MARGIN_3" val="72"/>
  <p:tag name="MARGIN_4" val="108"/>
  <p:tag name="MARGIN_5" val="144"/>
  <p:tag name="FONT_SIZE" val="12"/>
</p:tagLst>
</file>

<file path=ppt/tags/tag19.xml><?xml version="1.0" encoding="utf-8"?>
<p:tagLst xmlns:a="http://schemas.openxmlformats.org/drawingml/2006/main" xmlns:r="http://schemas.openxmlformats.org/officeDocument/2006/relationships" xmlns:p="http://schemas.openxmlformats.org/presentationml/2006/main">
  <p:tag name="ARTICULATE_SLIDE_NAV" val="7"/>
  <p:tag name="ARTICULATE_SLIDE_GUID" val="73e3a92c-e4b9-4c7a-8be3-10cc6faa63ef"/>
  <p:tag name="AUDIO_ID" val="257"/>
  <p:tag name="ELAPSEDTIME" val="82.4"/>
</p:tagLst>
</file>

<file path=ppt/tags/tag2.xml><?xml version="1.0" encoding="utf-8"?>
<p:tagLst xmlns:a="http://schemas.openxmlformats.org/drawingml/2006/main" xmlns:r="http://schemas.openxmlformats.org/officeDocument/2006/relationships" xmlns:p="http://schemas.openxmlformats.org/presentationml/2006/main">
  <p:tag name="ARTICULATE_SLIDE_NAV" val="1"/>
  <p:tag name="ARTICULATE_SLIDE_GUID" val="7e72f212-529a-4d2b-bc67-742a1641c4bd"/>
  <p:tag name="AUDIO_ID" val="292"/>
  <p:tag name="ELAPSEDTIME" val="22.6"/>
</p:tagLst>
</file>

<file path=ppt/tags/tag20.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SCHENMK\LOCALS~1\Temp\articulate\presenter\imgtemp\Hns7f8ei_files\slide0001_image001.png"/>
</p:tagLst>
</file>

<file path=ppt/tags/tag21.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MARGIN_1" val="0"/>
  <p:tag name="MARGIN_2" val="36"/>
  <p:tag name="MARGIN_3" val="72"/>
  <p:tag name="MARGIN_4" val="108"/>
  <p:tag name="MARGIN_5" val="144"/>
  <p:tag name="FONT_SIZE" val="12"/>
</p:tagLst>
</file>

<file path=ppt/tags/tag22.xml><?xml version="1.0" encoding="utf-8"?>
<p:tagLst xmlns:a="http://schemas.openxmlformats.org/drawingml/2006/main" xmlns:r="http://schemas.openxmlformats.org/officeDocument/2006/relationships" xmlns:p="http://schemas.openxmlformats.org/presentationml/2006/main">
  <p:tag name="ARTICULATE_SLIDE_NAV" val="8"/>
  <p:tag name="ARTICULATE_SLIDE_GUID" val="90653b44-7efc-444a-863c-cb6878764d04"/>
  <p:tag name="AUDIO_ID" val="258"/>
  <p:tag name="ELAPSEDTIME" val="73.6"/>
</p:tagLst>
</file>

<file path=ppt/tags/tag23.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SCHENMK\LOCALS~1\Temp\articulate\presenter\imgtemp\7NKpvokV_files\slide0001_image001.png"/>
</p:tagLst>
</file>

<file path=ppt/tags/tag24.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MARGIN_1" val="0"/>
  <p:tag name="MARGIN_2" val="36"/>
  <p:tag name="MARGIN_3" val="72"/>
  <p:tag name="MARGIN_4" val="108"/>
  <p:tag name="MARGIN_5" val="144"/>
  <p:tag name="FONT_SIZE" val="12"/>
</p:tagLst>
</file>

<file path=ppt/tags/tag25.xml><?xml version="1.0" encoding="utf-8"?>
<p:tagLst xmlns:a="http://schemas.openxmlformats.org/drawingml/2006/main" xmlns:r="http://schemas.openxmlformats.org/officeDocument/2006/relationships" xmlns:p="http://schemas.openxmlformats.org/presentationml/2006/main">
  <p:tag name="ARTICULATE_SLIDE_NAV" val="9"/>
  <p:tag name="ARTICULATE_SLIDE_GUID" val="f34a693d-2a5d-40c5-b01d-1f8188fe42e6"/>
  <p:tag name="AUDIO_ID" val="279"/>
  <p:tag name="ELAPSEDTIME" val="18.5"/>
</p:tagLst>
</file>

<file path=ppt/tags/tag26.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SCHENMK\LOCALS~1\Temp\articulate\presenter\imgtemp\SHqWxC3C_files\slide0001_image001.png"/>
</p:tagLst>
</file>

<file path=ppt/tags/tag27.xml><?xml version="1.0" encoding="utf-8"?>
<p:tagLst xmlns:a="http://schemas.openxmlformats.org/drawingml/2006/main" xmlns:r="http://schemas.openxmlformats.org/officeDocument/2006/relationships" xmlns:p="http://schemas.openxmlformats.org/presentationml/2006/main">
  <p:tag name="BULLET_1" val="8226"/>
  <p:tag name="MARGIN_1" val="0"/>
  <p:tag name="MARGIN_2" val="36"/>
  <p:tag name="MARGIN_3" val="72"/>
  <p:tag name="MARGIN_4" val="108"/>
  <p:tag name="MARGIN_5" val="144"/>
  <p:tag name="FONT_SIZE" val="12"/>
</p:tagLst>
</file>

<file path=ppt/tags/tag28.xml><?xml version="1.0" encoding="utf-8"?>
<p:tagLst xmlns:a="http://schemas.openxmlformats.org/drawingml/2006/main" xmlns:r="http://schemas.openxmlformats.org/officeDocument/2006/relationships" xmlns:p="http://schemas.openxmlformats.org/presentationml/2006/main">
  <p:tag name="ARTICULATE_SLIDE_NAV" val="10"/>
  <p:tag name="ARTICULATE_SLIDE_GUID" val="69e0662f-d5d0-4f15-a3c4-5fa0bd70ff30"/>
  <p:tag name="AUDIO_ID" val="278"/>
  <p:tag name="ELAPSEDTIME" val="84.3"/>
</p:tagLst>
</file>

<file path=ppt/tags/tag29.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SCHENMK\LOCALS~1\Temp\articulate\presenter\imgtemp\BCuu7n6e_files\slide0001_image001.png"/>
</p:tagLst>
</file>

<file path=ppt/tags/tag3.xml><?xml version="1.0" encoding="utf-8"?>
<p:tagLst xmlns:a="http://schemas.openxmlformats.org/drawingml/2006/main" xmlns:r="http://schemas.openxmlformats.org/officeDocument/2006/relationships" xmlns:p="http://schemas.openxmlformats.org/presentationml/2006/main">
  <p:tag name="BULLET_1" val="8226"/>
  <p:tag name="MARGIN_1" val="0"/>
  <p:tag name="MARGIN_2" val="36"/>
  <p:tag name="MARGIN_3" val="72"/>
  <p:tag name="MARGIN_4" val="108"/>
  <p:tag name="MARGIN_5" val="144"/>
  <p:tag name="FONT_SIZE" val="12"/>
</p:tagLst>
</file>

<file path=ppt/tags/tag30.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MARGIN_1" val="0"/>
  <p:tag name="MARGIN_2" val="36"/>
  <p:tag name="MARGIN_3" val="72"/>
  <p:tag name="MARGIN_4" val="108"/>
  <p:tag name="MARGIN_5" val="144"/>
  <p:tag name="FONT_SIZE" val="12"/>
</p:tagLst>
</file>

<file path=ppt/tags/tag31.xml><?xml version="1.0" encoding="utf-8"?>
<p:tagLst xmlns:a="http://schemas.openxmlformats.org/drawingml/2006/main" xmlns:r="http://schemas.openxmlformats.org/officeDocument/2006/relationships" xmlns:p="http://schemas.openxmlformats.org/presentationml/2006/main">
  <p:tag name="ARTICULATE_SLIDE_NAV" val="11"/>
  <p:tag name="ARTICULATE_SLIDE_GUID" val="0afd0bc4-2087-43c5-96be-0b9615e44102"/>
  <p:tag name="AUDIO_ID" val="285"/>
  <p:tag name="ELAPSEDTIME" val="80.4"/>
</p:tagLst>
</file>

<file path=ppt/tags/tag32.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SCHENMK\LOCALS~1\Temp\articulate\presenter\imgtemp\BTbjUe3d_files\slide0001_image001.png"/>
</p:tagLst>
</file>

<file path=ppt/tags/tag33.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BULLET_6" val="8226"/>
  <p:tag name="MARGIN_1" val="0"/>
  <p:tag name="MARGIN_2" val="36"/>
  <p:tag name="MARGIN_3" val="72"/>
  <p:tag name="MARGIN_4" val="108"/>
  <p:tag name="MARGIN_5" val="144"/>
  <p:tag name="FONT_SIZE" val="12"/>
</p:tagLst>
</file>

<file path=ppt/tags/tag34.xml><?xml version="1.0" encoding="utf-8"?>
<p:tagLst xmlns:a="http://schemas.openxmlformats.org/drawingml/2006/main" xmlns:r="http://schemas.openxmlformats.org/officeDocument/2006/relationships" xmlns:p="http://schemas.openxmlformats.org/presentationml/2006/main">
  <p:tag name="ARTICULATE_SLIDE_NAV" val="12"/>
  <p:tag name="ARTICULATE_SLIDE_GUID" val="b2e256d2-8d06-4e79-a6ef-94545c7271b9"/>
  <p:tag name="AUDIO_ID" val="286"/>
  <p:tag name="ELAPSEDTIME" val="109.9"/>
</p:tagLst>
</file>

<file path=ppt/tags/tag35.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SCHENMK\LOCALS~1\Temp\articulate\presenter\imgtemp\tv2XCgzE_files\slide0001_image001.png"/>
</p:tagLst>
</file>

<file path=ppt/tags/tag36.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MARGIN_1" val="0"/>
  <p:tag name="MARGIN_2" val="36"/>
  <p:tag name="MARGIN_3" val="72"/>
  <p:tag name="MARGIN_4" val="108"/>
  <p:tag name="MARGIN_5" val="144"/>
  <p:tag name="FONT_SIZE" val="12"/>
</p:tagLst>
</file>

<file path=ppt/tags/tag37.xml><?xml version="1.0" encoding="utf-8"?>
<p:tagLst xmlns:a="http://schemas.openxmlformats.org/drawingml/2006/main" xmlns:r="http://schemas.openxmlformats.org/officeDocument/2006/relationships" xmlns:p="http://schemas.openxmlformats.org/presentationml/2006/main">
  <p:tag name="ARTICULATE_SLIDE_NAV" val="13"/>
  <p:tag name="ARTICULATE_SLIDE_GUID" val="b1af1223-5628-4b0b-a15a-b8f16e22a511"/>
  <p:tag name="AUDIO_ID" val="261"/>
  <p:tag name="ELAPSEDTIME" val="78.4"/>
</p:tagLst>
</file>

<file path=ppt/tags/tag38.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SCHENMK\LOCALS~1\Temp\articulate\presenter\imgtemp\zYQXiYAK_files\slide0001_image001.png"/>
</p:tagLst>
</file>

<file path=ppt/tags/tag39.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MARGIN_1" val="0"/>
  <p:tag name="MARGIN_2" val="36"/>
  <p:tag name="MARGIN_3" val="72"/>
  <p:tag name="MARGIN_4" val="108"/>
  <p:tag name="MARGIN_5" val="144"/>
  <p:tag name="FONT_SIZE" val="12"/>
</p:tagLst>
</file>

<file path=ppt/tags/tag4.xml><?xml version="1.0" encoding="utf-8"?>
<p:tagLst xmlns:a="http://schemas.openxmlformats.org/drawingml/2006/main" xmlns:r="http://schemas.openxmlformats.org/officeDocument/2006/relationships" xmlns:p="http://schemas.openxmlformats.org/presentationml/2006/main">
  <p:tag name="ANNOTATION_TYPE_1" val="2"/>
  <p:tag name="ANNOTATION_START_1" val="1.9"/>
  <p:tag name="ANNOTATION_TOP_1" val="-29.6"/>
  <p:tag name="ANNOTATION_LEFT_1" val="-29.7"/>
  <p:tag name="ANNOTATION_WIDTH_1" val="635.4"/>
  <p:tag name="ANNOTATION_HEIGHT_1" val="491.3"/>
  <p:tag name="ANNOTATION_ANIMATION_1" val="4"/>
  <p:tag name="ANNOTATION_ROTATION_1" val="0"/>
  <p:tag name="ANNOTATION_SUB_TYPE_1" val="11"/>
  <p:tag name="ANNOTATION_LOOP_COUNT_1" val="1"/>
  <p:tag name="ANNOTATION_BOX_RADIUS_1" val="0"/>
  <p:tag name="ANNOTATION_SCALE_1" val="0"/>
  <p:tag name="ANNOTATION_BORDER_ALPHA_1" val="100"/>
  <p:tag name="ANNOTATION_BORDER_COLOR_1" val="16777215"/>
  <p:tag name="ANNOTATION_FILL_COLOR_1" val="855309"/>
  <p:tag name="ANNOTATION_FILL_ALPHA_1" val="50"/>
  <p:tag name="ANNOTATION_BORDER_WIDTH_1" val="2"/>
  <p:tag name="ARTICULATE_SLIDE_GUID" val="7de929d1-9d1e-4249-a457-7a906a7f030f"/>
  <p:tag name="ANNOTATION_COUNT" val="0"/>
  <p:tag name="ARTICULATE_SLIDE_NAV" val="2"/>
  <p:tag name="AUDIO_ID" val="280"/>
  <p:tag name="ELAPSEDTIME" val="56.5"/>
</p:tagLst>
</file>

<file path=ppt/tags/tag40.xml><?xml version="1.0" encoding="utf-8"?>
<p:tagLst xmlns:a="http://schemas.openxmlformats.org/drawingml/2006/main" xmlns:r="http://schemas.openxmlformats.org/officeDocument/2006/relationships" xmlns:p="http://schemas.openxmlformats.org/presentationml/2006/main">
  <p:tag name="ARTICULATE_SLIDE_NAV" val="14"/>
  <p:tag name="ARTICULATE_SLIDE_GUID" val="aa5c0311-77c0-4ac8-b59e-42bf76e10b7a"/>
  <p:tag name="AUDIO_ID" val="264"/>
  <p:tag name="ELAPSEDTIME" val="81.7"/>
</p:tagLst>
</file>

<file path=ppt/tags/tag41.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SCHENMK\LOCALS~1\Temp\articulate\presenter\imgtemp\nmr1yfAL_files\slide0001_image001.png"/>
</p:tagLst>
</file>

<file path=ppt/tags/tag42.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MARGIN_1" val="0"/>
  <p:tag name="MARGIN_2" val="36"/>
  <p:tag name="MARGIN_3" val="72"/>
  <p:tag name="MARGIN_4" val="108"/>
  <p:tag name="MARGIN_5" val="144"/>
  <p:tag name="FONT_SIZE" val="12"/>
</p:tagLst>
</file>

<file path=ppt/tags/tag43.xml><?xml version="1.0" encoding="utf-8"?>
<p:tagLst xmlns:a="http://schemas.openxmlformats.org/drawingml/2006/main" xmlns:r="http://schemas.openxmlformats.org/officeDocument/2006/relationships" xmlns:p="http://schemas.openxmlformats.org/presentationml/2006/main">
  <p:tag name="ARTICULATE_SLIDE_NAV" val="15"/>
  <p:tag name="ARTICULATE_SLIDE_GUID" val="c7f29322-8f0c-4e05-8ce4-9d261cefe0e1"/>
  <p:tag name="AUDIO_ID" val="274"/>
  <p:tag name="ELAPSEDTIME" val="53.5"/>
</p:tagLst>
</file>

<file path=ppt/tags/tag44.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SCHENMK\LOCALS~1\Temp\articulate\presenter\imgtemp\2AlUYZ3S_files\slide0001_image001.png"/>
</p:tagLst>
</file>

<file path=ppt/tags/tag45.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MARGIN_1" val="0"/>
  <p:tag name="MARGIN_2" val="36"/>
  <p:tag name="MARGIN_3" val="72"/>
  <p:tag name="MARGIN_4" val="108"/>
  <p:tag name="MARGIN_5" val="144"/>
  <p:tag name="FONT_SIZE" val="12"/>
</p:tagLst>
</file>

<file path=ppt/tags/tag46.xml><?xml version="1.0" encoding="utf-8"?>
<p:tagLst xmlns:a="http://schemas.openxmlformats.org/drawingml/2006/main" xmlns:r="http://schemas.openxmlformats.org/officeDocument/2006/relationships" xmlns:p="http://schemas.openxmlformats.org/presentationml/2006/main">
  <p:tag name="ARTICULATE_SLIDE_NAV" val="16"/>
  <p:tag name="ARTICULATE_SLIDE_GUID" val="bdeea764-d2db-4671-bd43-68e1a8c9c611"/>
  <p:tag name="AUDIO_ID" val="277"/>
  <p:tag name="ELAPSEDTIME" val="31.8"/>
</p:tagLst>
</file>

<file path=ppt/tags/tag47.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SCHENMK\LOCALS~1\Temp\articulate\presenter\imgtemp\JcCLwzY9_files\slide0001_image001.png"/>
</p:tagLst>
</file>

<file path=ppt/tags/tag48.xml><?xml version="1.0" encoding="utf-8"?>
<p:tagLst xmlns:a="http://schemas.openxmlformats.org/drawingml/2006/main" xmlns:r="http://schemas.openxmlformats.org/officeDocument/2006/relationships" xmlns:p="http://schemas.openxmlformats.org/presentationml/2006/main">
  <p:tag name="BULLET_1" val="8226"/>
  <p:tag name="MARGIN_1" val="0"/>
  <p:tag name="MARGIN_2" val="36"/>
  <p:tag name="MARGIN_3" val="72"/>
  <p:tag name="MARGIN_4" val="108"/>
  <p:tag name="MARGIN_5" val="144"/>
  <p:tag name="FONT_SIZE" val="12"/>
</p:tagLst>
</file>

<file path=ppt/tags/tag49.xml><?xml version="1.0" encoding="utf-8"?>
<p:tagLst xmlns:a="http://schemas.openxmlformats.org/drawingml/2006/main" xmlns:r="http://schemas.openxmlformats.org/officeDocument/2006/relationships" xmlns:p="http://schemas.openxmlformats.org/presentationml/2006/main">
  <p:tag name="ARTICULATE_SLIDE_NAV" val="17"/>
  <p:tag name="ARTICULATE_SLIDE_GUID" val="5e3f76a7-00d7-4ed9-b228-c86007611063"/>
  <p:tag name="AUDIO_ID" val="275"/>
  <p:tag name="ELAPSEDTIME" val="71.3"/>
</p:tagLst>
</file>

<file path=ppt/tags/tag5.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SCHENMK\LOCALS~1\Temp\articulate\presenter\imgtemp\TzNr84CS_files\slide0001_image001.png"/>
</p:tagLst>
</file>

<file path=ppt/tags/tag50.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SCHENMK\LOCALS~1\Temp\articulate\presenter\imgtemp\A8meN6Ku_files\slide0001_image001.png"/>
</p:tagLst>
</file>

<file path=ppt/tags/tag51.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MARGIN_1" val="0"/>
  <p:tag name="MARGIN_2" val="36"/>
  <p:tag name="MARGIN_3" val="72"/>
  <p:tag name="MARGIN_4" val="108"/>
  <p:tag name="MARGIN_5" val="144"/>
  <p:tag name="FONT_SIZE" val="12"/>
</p:tagLst>
</file>

<file path=ppt/tags/tag52.xml><?xml version="1.0" encoding="utf-8"?>
<p:tagLst xmlns:a="http://schemas.openxmlformats.org/drawingml/2006/main" xmlns:r="http://schemas.openxmlformats.org/officeDocument/2006/relationships" xmlns:p="http://schemas.openxmlformats.org/presentationml/2006/main">
  <p:tag name="ARTICULATE_SLIDE_NAV" val="18"/>
  <p:tag name="ARTICULATE_SLIDE_GUID" val="83086e64-2ad2-4107-9fae-05d89ba0e631"/>
  <p:tag name="AUDIO_ID" val="262"/>
  <p:tag name="ELAPSEDTIME" val="69.4"/>
</p:tagLst>
</file>

<file path=ppt/tags/tag53.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SCHENMK\LOCALS~1\Temp\articulate\presenter\imgtemp\dYbZyleZ_files\slide0001_image001.png"/>
</p:tagLst>
</file>

<file path=ppt/tags/tag54.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MARGIN_1" val="0"/>
  <p:tag name="MARGIN_2" val="36"/>
  <p:tag name="MARGIN_3" val="72"/>
  <p:tag name="MARGIN_4" val="108"/>
  <p:tag name="MARGIN_5" val="144"/>
  <p:tag name="FONT_SIZE" val="12"/>
</p:tagLst>
</file>

<file path=ppt/tags/tag55.xml><?xml version="1.0" encoding="utf-8"?>
<p:tagLst xmlns:a="http://schemas.openxmlformats.org/drawingml/2006/main" xmlns:r="http://schemas.openxmlformats.org/officeDocument/2006/relationships" xmlns:p="http://schemas.openxmlformats.org/presentationml/2006/main">
  <p:tag name="ARTICULATE_SLIDE_NAV" val="19"/>
  <p:tag name="ARTICULATE_SLIDE_GUID" val="914521a6-b080-4f3f-a4cc-a4fa87a7cbb9"/>
  <p:tag name="AUDIO_ID" val="289"/>
  <p:tag name="ELAPSEDTIME" val="103.6"/>
</p:tagLst>
</file>

<file path=ppt/tags/tag56.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SCHENMK\LOCALS~1\Temp\articulate\presenter\imgtemp\pb5fYxix_files\slide0001_image001.png"/>
</p:tagLst>
</file>

<file path=ppt/tags/tag57.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MARGIN_1" val="0"/>
  <p:tag name="MARGIN_2" val="36"/>
  <p:tag name="MARGIN_3" val="72"/>
  <p:tag name="MARGIN_4" val="108"/>
  <p:tag name="MARGIN_5" val="144"/>
  <p:tag name="FONT_SIZE" val="8"/>
</p:tagLst>
</file>

<file path=ppt/tags/tag58.xml><?xml version="1.0" encoding="utf-8"?>
<p:tagLst xmlns:a="http://schemas.openxmlformats.org/drawingml/2006/main" xmlns:r="http://schemas.openxmlformats.org/officeDocument/2006/relationships" xmlns:p="http://schemas.openxmlformats.org/presentationml/2006/main">
  <p:tag name="ARTICULATE_SLIDE_NAV" val="20"/>
  <p:tag name="ARTICULATE_SLIDE_GUID" val="ef2b7ce2-91b6-4715-b263-2c3e2f3ca687"/>
  <p:tag name="AUDIO_ID" val="271"/>
  <p:tag name="ELAPSEDTIME" val="95.1"/>
</p:tagLst>
</file>

<file path=ppt/tags/tag59.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SCHENMK\LOCALS~1\Temp\articulate\presenter\imgtemp\9Rg0bzXC_files\slide0001_image001.png"/>
</p:tagLst>
</file>

<file path=ppt/tags/tag6.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MARGIN_1" val="0"/>
  <p:tag name="MARGIN_2" val="36"/>
  <p:tag name="MARGIN_3" val="72"/>
  <p:tag name="MARGIN_4" val="108"/>
  <p:tag name="MARGIN_5" val="144"/>
  <p:tag name="FONT_SIZE" val="12"/>
</p:tagLst>
</file>

<file path=ppt/tags/tag60.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MARGIN_1" val="0"/>
  <p:tag name="MARGIN_2" val="36"/>
  <p:tag name="MARGIN_3" val="72"/>
  <p:tag name="MARGIN_4" val="108"/>
  <p:tag name="MARGIN_5" val="144"/>
  <p:tag name="FONT_SIZE" val="12"/>
</p:tagLst>
</file>

<file path=ppt/tags/tag61.xml><?xml version="1.0" encoding="utf-8"?>
<p:tagLst xmlns:a="http://schemas.openxmlformats.org/drawingml/2006/main" xmlns:r="http://schemas.openxmlformats.org/officeDocument/2006/relationships" xmlns:p="http://schemas.openxmlformats.org/presentationml/2006/main">
  <p:tag name="ARTICULATE_SLIDE_NAV" val="21"/>
  <p:tag name="ARTICULATE_SLIDE_GUID" val="6ce8914f-eb03-454c-a485-9a44c6602941"/>
  <p:tag name="AUDIO_ID" val="298"/>
  <p:tag name="ELAPSEDTIME" val="129.4"/>
</p:tagLst>
</file>

<file path=ppt/tags/tag62.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SCHENMK\LOCALS~1\Temp\articulate\presenter\imgtemp\kYAc9lSD_files\slide0001_image001.png"/>
</p:tagLst>
</file>

<file path=ppt/tags/tag63.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BULLET_6" val="8226"/>
  <p:tag name="BULLET_7" val="8226"/>
  <p:tag name="BULLET_8" val="8226"/>
  <p:tag name="MARGIN_1" val="0"/>
  <p:tag name="MARGIN_2" val="36"/>
  <p:tag name="MARGIN_3" val="72"/>
  <p:tag name="MARGIN_4" val="108"/>
  <p:tag name="MARGIN_5" val="144"/>
  <p:tag name="FONT_SIZE" val="10"/>
</p:tagLst>
</file>

<file path=ppt/tags/tag64.xml><?xml version="1.0" encoding="utf-8"?>
<p:tagLst xmlns:a="http://schemas.openxmlformats.org/drawingml/2006/main" xmlns:r="http://schemas.openxmlformats.org/officeDocument/2006/relationships" xmlns:p="http://schemas.openxmlformats.org/presentationml/2006/main">
  <p:tag name="ARTICULATE_SLIDE_NAV" val="22"/>
  <p:tag name="ARTICULATE_SLIDE_GUID" val="2b09e40d-5879-4904-a93e-bf760402c901"/>
  <p:tag name="AUDIO_ID" val="293"/>
  <p:tag name="ELAPSEDTIME" val="32.8"/>
</p:tagLst>
</file>

<file path=ppt/tags/tag65.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SCHENMK\LOCALS~1\Temp\articulate\presenter\imgtemp\Iqyht4Q5_files\slide0001_image001.png"/>
</p:tagLst>
</file>

<file path=ppt/tags/tag66.xml><?xml version="1.0" encoding="utf-8"?>
<p:tagLst xmlns:a="http://schemas.openxmlformats.org/drawingml/2006/main" xmlns:r="http://schemas.openxmlformats.org/officeDocument/2006/relationships" xmlns:p="http://schemas.openxmlformats.org/presentationml/2006/main">
  <p:tag name="BULLET_1" val="8226"/>
  <p:tag name="BULLET_2" val="8226"/>
  <p:tag name="MARGIN_1" val="0"/>
  <p:tag name="MARGIN_2" val="36"/>
  <p:tag name="MARGIN_3" val="72"/>
  <p:tag name="MARGIN_4" val="108"/>
  <p:tag name="MARGIN_5" val="144"/>
  <p:tag name="FONT_SIZE" val="12"/>
</p:tagLst>
</file>

<file path=ppt/tags/tag67.xml><?xml version="1.0" encoding="utf-8"?>
<p:tagLst xmlns:a="http://schemas.openxmlformats.org/drawingml/2006/main" xmlns:r="http://schemas.openxmlformats.org/officeDocument/2006/relationships" xmlns:p="http://schemas.openxmlformats.org/presentationml/2006/main">
  <p:tag name="ARTICULATE_SLIDE_NAV" val="23"/>
  <p:tag name="ARTICULATE_SLIDE_GUID" val="ff57da8a-13f7-4bbe-bca5-81c2376c1d90"/>
  <p:tag name="AUDIO_ID" val="265"/>
  <p:tag name="ELAPSEDTIME" val="73.5"/>
</p:tagLst>
</file>

<file path=ppt/tags/tag68.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SCHENMK\LOCALS~1\Temp\articulate\presenter\imgtemp\kJc630wC_files\slide0001_image001.png"/>
</p:tagLst>
</file>

<file path=ppt/tags/tag69.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MARGIN_1" val="0"/>
  <p:tag name="MARGIN_2" val="36"/>
  <p:tag name="MARGIN_3" val="72"/>
  <p:tag name="MARGIN_4" val="108"/>
  <p:tag name="MARGIN_5" val="144"/>
  <p:tag name="FONT_SIZE" val="12"/>
</p:tagLst>
</file>

<file path=ppt/tags/tag7.xml><?xml version="1.0" encoding="utf-8"?>
<p:tagLst xmlns:a="http://schemas.openxmlformats.org/drawingml/2006/main" xmlns:r="http://schemas.openxmlformats.org/officeDocument/2006/relationships" xmlns:p="http://schemas.openxmlformats.org/presentationml/2006/main">
  <p:tag name="ARTICULATE_SLIDE_GUID" val="79ae8270-0c1c-44f7-a2d6-ceeec6d0d919"/>
  <p:tag name="ARTICULATE_SLIDE_NAV" val="3"/>
  <p:tag name="AUDIO_ID" val="268"/>
  <p:tag name="ELAPSEDTIME" val="77.6"/>
</p:tagLst>
</file>

<file path=ppt/tags/tag70.xml><?xml version="1.0" encoding="utf-8"?>
<p:tagLst xmlns:a="http://schemas.openxmlformats.org/drawingml/2006/main" xmlns:r="http://schemas.openxmlformats.org/officeDocument/2006/relationships" xmlns:p="http://schemas.openxmlformats.org/presentationml/2006/main">
  <p:tag name="ARTICULATE_SLIDE_NAV" val="24"/>
  <p:tag name="ARTICULATE_SLIDE_GUID" val="7ed32aef-40cb-46e3-bc67-f49d96e3a831"/>
  <p:tag name="AUDIO_ID" val="290"/>
  <p:tag name="ELAPSEDTIME" val="90.5"/>
</p:tagLst>
</file>

<file path=ppt/tags/tag71.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SCHENMK\LOCALS~1\Temp\articulate\presenter\imgtemp\ME2qSNT5_files\slide0001_image001.png"/>
</p:tagLst>
</file>

<file path=ppt/tags/tag72.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MARGIN_1" val="0"/>
  <p:tag name="MARGIN_2" val="36"/>
  <p:tag name="MARGIN_3" val="72"/>
  <p:tag name="MARGIN_4" val="108"/>
  <p:tag name="MARGIN_5" val="144"/>
  <p:tag name="FONT_SIZE" val="12"/>
</p:tagLst>
</file>

<file path=ppt/tags/tag73.xml><?xml version="1.0" encoding="utf-8"?>
<p:tagLst xmlns:a="http://schemas.openxmlformats.org/drawingml/2006/main" xmlns:r="http://schemas.openxmlformats.org/officeDocument/2006/relationships" xmlns:p="http://schemas.openxmlformats.org/presentationml/2006/main">
  <p:tag name="ARTICULATE_SLIDE_NAV" val="25"/>
  <p:tag name="ARTICULATE_SLIDE_GUID" val="32a9b779-533e-46c3-8ae7-bc44e02cbc65"/>
  <p:tag name="AUDIO_ID" val="291"/>
  <p:tag name="ELAPSEDTIME" val="95.3"/>
</p:tagLst>
</file>

<file path=ppt/tags/tag74.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SCHENMK\LOCALS~1\Temp\articulate\presenter\imgtemp\wyqpjORc_files\slide0001_image001.png"/>
</p:tagLst>
</file>

<file path=ppt/tags/tag75.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BULLET_6" val="8226"/>
  <p:tag name="BULLET_7" val="8226"/>
  <p:tag name="BULLET_8" val="8226"/>
  <p:tag name="BULLET_9" val="8226"/>
  <p:tag name="BULLET_10" val="8226"/>
  <p:tag name="BULLET_11" val="8226"/>
  <p:tag name="BULLET_12" val="8226"/>
  <p:tag name="BULLET_13" val="8226"/>
  <p:tag name="BULLET_14" val="8226"/>
  <p:tag name="BULLET_15" val="8226"/>
  <p:tag name="BULLET_16" val="8226"/>
  <p:tag name="MARGIN_1" val="0"/>
  <p:tag name="MARGIN_2" val="36"/>
  <p:tag name="MARGIN_3" val="72"/>
  <p:tag name="MARGIN_4" val="108"/>
  <p:tag name="MARGIN_5" val="144"/>
  <p:tag name="FONT_SIZE" val="10"/>
</p:tagLst>
</file>

<file path=ppt/tags/tag76.xml><?xml version="1.0" encoding="utf-8"?>
<p:tagLst xmlns:a="http://schemas.openxmlformats.org/drawingml/2006/main" xmlns:r="http://schemas.openxmlformats.org/officeDocument/2006/relationships" xmlns:p="http://schemas.openxmlformats.org/presentationml/2006/main">
  <p:tag name="ARTICULATE_SLIDE_NAV" val="26"/>
  <p:tag name="ARTICULATE_SLIDE_GUID" val="8894796b-f4c7-42c2-a2e4-a55676009443"/>
</p:tagLst>
</file>

<file path=ppt/tags/tag77.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SCHENMK\LOCALS~1\Temp\articulate\presenter\imgtemp\hddcIIR3_files\slide0001_image001.png"/>
</p:tagLst>
</file>

<file path=ppt/tags/tag8.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SCHENMK\LOCALS~1\Temp\articulate\presenter\imgtemp\LbUJ37FN_files\slide0001_image001.png"/>
</p:tagLst>
</file>

<file path=ppt/tags/tag9.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BULLET_6" val="8226"/>
  <p:tag name="BULLET_7" val="8226"/>
  <p:tag name="MARGIN_1" val="0"/>
  <p:tag name="MARGIN_2" val="36"/>
  <p:tag name="MARGIN_3" val="72"/>
  <p:tag name="MARGIN_4" val="108"/>
  <p:tag name="MARGIN_5" val="144"/>
  <p:tag name="FONT_SIZE" val="12"/>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3095</TotalTime>
  <Words>6084</Words>
  <Application>Microsoft Office PowerPoint</Application>
  <PresentationFormat>On-screen Show (4:3)</PresentationFormat>
  <Paragraphs>289</Paragraphs>
  <Slides>26</Slides>
  <Notes>26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Verdana</vt:lpstr>
      <vt:lpstr>Arial</vt:lpstr>
      <vt:lpstr>Trebuchet MS</vt:lpstr>
      <vt:lpstr>Georgia</vt:lpstr>
      <vt:lpstr>Wingdings 2</vt:lpstr>
      <vt:lpstr>Wingdings</vt:lpstr>
      <vt:lpstr>Urban</vt:lpstr>
      <vt:lpstr>2011 Wisconsin Act 125 - Seclusion and Physical Restraint</vt:lpstr>
      <vt:lpstr>Objectives</vt:lpstr>
      <vt:lpstr>Application of Act 125</vt:lpstr>
      <vt:lpstr>Definitions</vt:lpstr>
      <vt:lpstr>General Prohibition</vt:lpstr>
      <vt:lpstr>Physical Restraint</vt:lpstr>
      <vt:lpstr>What maneuvers or techniques are prohibited?</vt:lpstr>
      <vt:lpstr>What about mechanical or chemical restraints?</vt:lpstr>
      <vt:lpstr>What is not physical restraint?</vt:lpstr>
      <vt:lpstr>Seclusion</vt:lpstr>
      <vt:lpstr>Under what conditions may seclusion be used?</vt:lpstr>
      <vt:lpstr>What are the requirements for a room used as seclusion?</vt:lpstr>
      <vt:lpstr>What is not seclusion? </vt:lpstr>
      <vt:lpstr>Notification Requirements</vt:lpstr>
      <vt:lpstr>Reporting Requirements</vt:lpstr>
      <vt:lpstr>Reporting Requirements</vt:lpstr>
      <vt:lpstr>Reporting Requirements</vt:lpstr>
      <vt:lpstr>Training Requirements</vt:lpstr>
      <vt:lpstr>Training Requirements</vt:lpstr>
      <vt:lpstr>Unforeseen Emergency Exception</vt:lpstr>
      <vt:lpstr>Individualized Education Program (IEP) Requirements</vt:lpstr>
      <vt:lpstr>Individualized Education Program (IEP) Requirements</vt:lpstr>
      <vt:lpstr>Authority under other statutory provisions</vt:lpstr>
      <vt:lpstr>Authority under other statutory provisions</vt:lpstr>
      <vt:lpstr>What can we do now?</vt:lpstr>
      <vt:lpstr>Resources</vt:lpstr>
    </vt:vector>
  </TitlesOfParts>
  <Company>Department of Public Instruction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2011 Wisconsin Act 125 - Seclusion and Physical Restraint</dc:title>
  <dc:creator>Marge Resan</dc:creator>
  <cp:keywords>seclusion, restraint, Wisconsin Act 125</cp:keywords>
  <cp:lastModifiedBy>borrees</cp:lastModifiedBy>
  <cp:revision>239</cp:revision>
  <dcterms:created xsi:type="dcterms:W3CDTF">2005-09-21T15:51:38Z</dcterms:created>
  <dcterms:modified xsi:type="dcterms:W3CDTF">2013-02-07T14:50:39Z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UseProject">
    <vt:lpwstr>1</vt:lpwstr>
  </property>
  <property fmtid="{D5CDD505-2E9C-101B-9397-08002B2CF9AE}" pid="3" name="ArticulateGUID">
    <vt:lpwstr>A4ED0017-6E86-4592-A43D-EF14E32C0152</vt:lpwstr>
  </property>
  <property fmtid="{D5CDD505-2E9C-101B-9397-08002B2CF9AE}" pid="4" name="ArticulatePath">
    <vt:lpwstr>seclusion_and_restraint_Web</vt:lpwstr>
  </property>
  <property fmtid="{D5CDD505-2E9C-101B-9397-08002B2CF9AE}" pid="5" name="ArticulateProjectFull">
    <vt:lpwstr>G:\SE\Seclusion and Restraint\seclusion_and_restraint_Web.ppta</vt:lpwstr>
  </property>
</Properties>
</file>